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E36C62-D076-4B2C-812D-7C66AAD85C0B}">
  <a:tblStyle styleId="{C5E36C62-D076-4B2C-812D-7C66AAD85C0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F7"/>
          </a:solidFill>
        </a:fill>
      </a:tcStyle>
    </a:wholeTbl>
    <a:band1H>
      <a:tcTxStyle/>
      <a:tcStyle>
        <a:tcBdr/>
        <a:fill>
          <a:solidFill>
            <a:srgbClr val="CBDFEF"/>
          </a:solidFill>
        </a:fill>
      </a:tcStyle>
    </a:band1H>
    <a:band2H>
      <a:tcTxStyle/>
      <a:tcStyle>
        <a:tcBdr/>
      </a:tcStyle>
    </a:band2H>
    <a:band1V>
      <a:tcTxStyle/>
      <a:tcStyle>
        <a:tcBdr/>
        <a:fill>
          <a:solidFill>
            <a:srgbClr val="CBDF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1"/>
    <p:restoredTop sz="94658"/>
  </p:normalViewPr>
  <p:slideViewPr>
    <p:cSldViewPr snapToGrid="0">
      <p:cViewPr>
        <p:scale>
          <a:sx n="170" d="100"/>
          <a:sy n="170" d="100"/>
        </p:scale>
        <p:origin x="1024" y="3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2fa983d12_2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172fa983d12_2_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72fa983d12_2_2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72fa983d12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172fa983d12_2_2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172fa983d12_2_2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79feb0e00d_16_3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The importance of set pieces can be illustrated by this statistic of the 2020/2021 premier league- where set piece initiated plays made up around 20% of chelsea’s goals.</a:t>
            </a:r>
            <a:endParaRPr/>
          </a:p>
          <a:p>
            <a:pPr marL="0" lvl="0" indent="0" algn="l" rtl="0">
              <a:spcBef>
                <a:spcPts val="0"/>
              </a:spcBef>
              <a:spcAft>
                <a:spcPts val="0"/>
              </a:spcAft>
              <a:buClr>
                <a:schemeClr val="dk1"/>
              </a:buClr>
              <a:buSzPts val="1100"/>
              <a:buFont typeface="Arial"/>
              <a:buNone/>
            </a:pPr>
            <a:r>
              <a:rPr lang="en-GB"/>
              <a:t>On average, set pieces can account for anything from 20-40% of all goals scored in a season</a:t>
            </a:r>
            <a:endParaRPr/>
          </a:p>
          <a:p>
            <a:pPr marL="0" lvl="0" indent="0" algn="l" rtl="0">
              <a:spcBef>
                <a:spcPts val="0"/>
              </a:spcBef>
              <a:spcAft>
                <a:spcPts val="0"/>
              </a:spcAft>
              <a:buNone/>
            </a:pPr>
            <a:endParaRPr/>
          </a:p>
        </p:txBody>
      </p:sp>
      <p:sp>
        <p:nvSpPr>
          <p:cNvPr id="413" name="Google Shape;413;g179feb0e00d_16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72fa983d12_2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172fa983d12_2_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objectives were to:</a:t>
            </a:r>
            <a:endParaRPr/>
          </a:p>
          <a:p>
            <a:pPr marL="0" lvl="0" indent="0" algn="l" rtl="0">
              <a:spcBef>
                <a:spcPts val="0"/>
              </a:spcBef>
              <a:spcAft>
                <a:spcPts val="0"/>
              </a:spcAft>
              <a:buNone/>
            </a:pPr>
            <a:r>
              <a:rPr lang="en-GB"/>
              <a:t>Analyse freekicks, corners and throw-ins based on xG and xT values</a:t>
            </a:r>
            <a:endParaRPr/>
          </a:p>
          <a:p>
            <a:pPr marL="0" lvl="0" indent="0" algn="l" rtl="0">
              <a:spcBef>
                <a:spcPts val="0"/>
              </a:spcBef>
              <a:spcAft>
                <a:spcPts val="0"/>
              </a:spcAft>
              <a:buNone/>
            </a:pPr>
            <a:r>
              <a:rPr lang="en-GB"/>
              <a:t>Identify possible weaknesses for each set piece</a:t>
            </a:r>
            <a:endParaRPr/>
          </a:p>
          <a:p>
            <a:pPr marL="0" lvl="0" indent="0" algn="l" rtl="0">
              <a:spcBef>
                <a:spcPts val="0"/>
              </a:spcBef>
              <a:spcAft>
                <a:spcPts val="0"/>
              </a:spcAft>
              <a:buNone/>
            </a:pPr>
            <a:r>
              <a:rPr lang="en-GB"/>
              <a:t>And investigate whether the management switch mid season had an impact on set pieces</a:t>
            </a:r>
            <a:endParaRPr/>
          </a:p>
          <a:p>
            <a:pPr marL="0" lvl="0" indent="0" algn="l" rtl="0">
              <a:spcBef>
                <a:spcPts val="0"/>
              </a:spcBef>
              <a:spcAft>
                <a:spcPts val="0"/>
              </a:spcAft>
              <a:buNone/>
            </a:pPr>
            <a:endParaRPr/>
          </a:p>
          <a:p>
            <a:pPr marL="0" lvl="0" indent="0" algn="l" rtl="0">
              <a:spcBef>
                <a:spcPts val="0"/>
              </a:spcBef>
              <a:spcAft>
                <a:spcPts val="0"/>
              </a:spcAft>
              <a:buNone/>
            </a:pPr>
            <a:r>
              <a:rPr lang="en-GB"/>
              <a:t>We used heatmaps to analyse how set pieces were carried out,</a:t>
            </a:r>
            <a:endParaRPr/>
          </a:p>
          <a:p>
            <a:pPr marL="0" lvl="0" indent="0" algn="l" rtl="0">
              <a:spcBef>
                <a:spcPts val="0"/>
              </a:spcBef>
              <a:spcAft>
                <a:spcPts val="0"/>
              </a:spcAft>
              <a:buNone/>
            </a:pPr>
            <a:r>
              <a:rPr lang="en-GB"/>
              <a:t>Possession chains &amp; their visualizations to isolate specific events and study them</a:t>
            </a:r>
            <a:endParaRPr/>
          </a:p>
          <a:p>
            <a:pPr marL="0" lvl="0" indent="0" algn="l" rtl="0">
              <a:spcBef>
                <a:spcPts val="0"/>
              </a:spcBef>
              <a:spcAft>
                <a:spcPts val="0"/>
              </a:spcAft>
              <a:buNone/>
            </a:pPr>
            <a:r>
              <a:rPr lang="en-GB"/>
              <a:t>We then graphed xG and xT values to compare chelsea’s performance with that of the rest of the league</a:t>
            </a:r>
            <a:endParaRPr/>
          </a:p>
          <a:p>
            <a:pPr marL="0" lvl="0" indent="0" algn="l" rtl="0">
              <a:spcBef>
                <a:spcPts val="0"/>
              </a:spcBef>
              <a:spcAft>
                <a:spcPts val="0"/>
              </a:spcAft>
              <a:buNone/>
            </a:pPr>
            <a:r>
              <a:rPr lang="en-GB"/>
              <a:t>And ranked chelsea’s players in accordance to these metrics </a:t>
            </a:r>
            <a:endParaRPr/>
          </a:p>
        </p:txBody>
      </p:sp>
      <p:sp>
        <p:nvSpPr>
          <p:cNvPr id="420" name="Google Shape;420;g172fa983d12_2_2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79c451e8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79c451e8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 first step in our analysis, we plotted the expected goal values per each set piece for chelsea. </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Free-kicks leading to shot less became dangerous in the second half.</a:t>
            </a:r>
            <a:br>
              <a:rPr lang="en-GB"/>
            </a:br>
            <a:r>
              <a:rPr lang="en-GB"/>
              <a:t>Corners leading to shots were observed less frequently after the second half of the season but were dangerous. </a:t>
            </a:r>
            <a:endParaRPr/>
          </a:p>
          <a:p>
            <a:pPr marL="0" lvl="0" indent="0" algn="l" rtl="0">
              <a:spcBef>
                <a:spcPts val="0"/>
              </a:spcBef>
              <a:spcAft>
                <a:spcPts val="0"/>
              </a:spcAft>
              <a:buNone/>
            </a:pPr>
            <a:r>
              <a:rPr lang="en-GB"/>
              <a:t>Throw-ins nearly halved after the second half. Both in frequency and in volatility.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In contrast to other teams in the premier league, Chelsea, on average, outperformed the other teams in both Corners and Free-kicks.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79f5508146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79f550814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 second step we decided to calculate Expected Threat for the generated chains starting from a set piece. </a:t>
            </a:r>
            <a:endParaRPr/>
          </a:p>
          <a:p>
            <a:pPr marL="0" lvl="0" indent="0" algn="l" rtl="0">
              <a:spcBef>
                <a:spcPts val="0"/>
              </a:spcBef>
              <a:spcAft>
                <a:spcPts val="0"/>
              </a:spcAft>
              <a:buNone/>
            </a:pPr>
            <a:endParaRPr/>
          </a:p>
          <a:p>
            <a:pPr marL="0" lvl="0" indent="0" algn="l" rtl="0">
              <a:spcBef>
                <a:spcPts val="0"/>
              </a:spcBef>
              <a:spcAft>
                <a:spcPts val="0"/>
              </a:spcAft>
              <a:buNone/>
            </a:pPr>
            <a:r>
              <a:rPr lang="en-GB"/>
              <a:t>No clear indication of the team growing stronger/weaker during the management change was observed. </a:t>
            </a:r>
            <a:endParaRPr/>
          </a:p>
          <a:p>
            <a:pPr marL="0" lvl="0" indent="0" algn="l" rtl="0">
              <a:spcBef>
                <a:spcPts val="0"/>
              </a:spcBef>
              <a:spcAft>
                <a:spcPts val="0"/>
              </a:spcAft>
              <a:buNone/>
            </a:pPr>
            <a:endParaRPr/>
          </a:p>
          <a:p>
            <a:pPr marL="0" lvl="0" indent="0" algn="l" rtl="0">
              <a:spcBef>
                <a:spcPts val="0"/>
              </a:spcBef>
              <a:spcAft>
                <a:spcPts val="0"/>
              </a:spcAft>
              <a:buNone/>
            </a:pPr>
            <a:r>
              <a:rPr lang="en-GB"/>
              <a:t>The team generally performs well with xT for Free Kicks and Throw in’s compared to most teams in the league. </a:t>
            </a:r>
            <a:endParaRPr/>
          </a:p>
          <a:p>
            <a:pPr marL="0" lvl="0" indent="0" algn="l" rtl="0">
              <a:spcBef>
                <a:spcPts val="0"/>
              </a:spcBef>
              <a:spcAft>
                <a:spcPts val="0"/>
              </a:spcAft>
              <a:buNone/>
            </a:pPr>
            <a:endParaRPr/>
          </a:p>
          <a:p>
            <a:pPr marL="0" lvl="0" indent="0" algn="l" rtl="0">
              <a:spcBef>
                <a:spcPts val="0"/>
              </a:spcBef>
              <a:spcAft>
                <a:spcPts val="0"/>
              </a:spcAft>
              <a:buNone/>
            </a:pPr>
            <a:r>
              <a:rPr lang="en-GB"/>
              <a:t>They are underperforming for corners however the general xT sum generated from this is usually quite low anyways since a direct corner going straight into the box either results in a shot or clearance.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79f550814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79f550814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previously stated that Chelsea performed above average on Corner xG and Freekick xG. </a:t>
            </a:r>
            <a:endParaRPr/>
          </a:p>
          <a:p>
            <a:pPr marL="0" lvl="0" indent="0" algn="l" rtl="0">
              <a:spcBef>
                <a:spcPts val="0"/>
              </a:spcBef>
              <a:spcAft>
                <a:spcPts val="0"/>
              </a:spcAft>
              <a:buNone/>
            </a:pPr>
            <a:endParaRPr/>
          </a:p>
          <a:p>
            <a:pPr marL="0" lvl="0" indent="0" algn="l" rtl="0">
              <a:spcBef>
                <a:spcPts val="0"/>
              </a:spcBef>
              <a:spcAft>
                <a:spcPts val="0"/>
              </a:spcAft>
              <a:buNone/>
            </a:pPr>
            <a:r>
              <a:rPr lang="en-GB"/>
              <a:t>The heatmaps with frequency as the metric, show that chelsea’s players at least try and place the ball into the most dangerous areas facing the goal, which in turn, </a:t>
            </a:r>
            <a:endParaRPr/>
          </a:p>
          <a:p>
            <a:pPr marL="0" lvl="0" indent="0" algn="l" rtl="0">
              <a:spcBef>
                <a:spcPts val="0"/>
              </a:spcBef>
              <a:spcAft>
                <a:spcPts val="0"/>
              </a:spcAft>
              <a:buNone/>
            </a:pPr>
            <a:r>
              <a:rPr lang="en-GB"/>
              <a:t>Can explain the high xG values we obtained.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79f5508146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79f550814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Lastly, we ranked Chelsea’s players based on both expected goal and threat, against all the players in the premier league. </a:t>
            </a:r>
            <a:endParaRPr/>
          </a:p>
          <a:p>
            <a:pPr marL="0" lvl="0" indent="0" algn="l" rtl="0">
              <a:spcBef>
                <a:spcPts val="0"/>
              </a:spcBef>
              <a:spcAft>
                <a:spcPts val="0"/>
              </a:spcAft>
              <a:buNone/>
            </a:pPr>
            <a:endParaRPr/>
          </a:p>
          <a:p>
            <a:pPr marL="0" lvl="0" indent="0" algn="l" rtl="0">
              <a:spcBef>
                <a:spcPts val="0"/>
              </a:spcBef>
              <a:spcAft>
                <a:spcPts val="0"/>
              </a:spcAft>
              <a:buNone/>
            </a:pPr>
            <a:r>
              <a:rPr lang="en-GB"/>
              <a:t>Only one Chelsea player, namely Mason Mount makes it to the top 10 players with the highest threat values.</a:t>
            </a:r>
            <a:endParaRPr/>
          </a:p>
          <a:p>
            <a:pPr marL="0" lvl="0" indent="0" algn="l" rtl="0">
              <a:spcBef>
                <a:spcPts val="0"/>
              </a:spcBef>
              <a:spcAft>
                <a:spcPts val="0"/>
              </a:spcAft>
              <a:buNone/>
            </a:pPr>
            <a:endParaRPr/>
          </a:p>
          <a:p>
            <a:pPr marL="0" lvl="0" indent="0" algn="l" rtl="0">
              <a:spcBef>
                <a:spcPts val="0"/>
              </a:spcBef>
              <a:spcAft>
                <a:spcPts val="0"/>
              </a:spcAft>
              <a:buNone/>
            </a:pPr>
            <a:r>
              <a:rPr lang="en-GB"/>
              <a:t>For set piece expected goal chain, Mason Mount is again the only chelsea player to make it into the top 10.</a:t>
            </a:r>
            <a:endParaRPr/>
          </a:p>
          <a:p>
            <a:pPr marL="0" lvl="0" indent="0" algn="l" rtl="0">
              <a:spcBef>
                <a:spcPts val="0"/>
              </a:spcBef>
              <a:spcAft>
                <a:spcPts val="0"/>
              </a:spcAft>
              <a:buNone/>
            </a:pPr>
            <a:endParaRPr/>
          </a:p>
          <a:p>
            <a:pPr marL="0" lvl="0" indent="0" algn="l" rtl="0">
              <a:spcBef>
                <a:spcPts val="0"/>
              </a:spcBef>
              <a:spcAft>
                <a:spcPts val="0"/>
              </a:spcAft>
              <a:buNone/>
            </a:pPr>
            <a:r>
              <a:rPr lang="en-GB"/>
              <a:t>Within Chelsea, we can see the same three players topping the list for both xG and xT. </a:t>
            </a:r>
            <a:endParaRPr/>
          </a:p>
          <a:p>
            <a:pPr marL="0" lvl="0" indent="0" algn="l" rtl="0">
              <a:spcBef>
                <a:spcPts val="0"/>
              </a:spcBef>
              <a:spcAft>
                <a:spcPts val="0"/>
              </a:spcAft>
              <a:buNone/>
            </a:pPr>
            <a:endParaRPr/>
          </a:p>
          <a:p>
            <a:pPr marL="0" lvl="0" indent="0" algn="l" rtl="0">
              <a:spcBef>
                <a:spcPts val="0"/>
              </a:spcBef>
              <a:spcAft>
                <a:spcPts val="0"/>
              </a:spcAft>
              <a:buNone/>
            </a:pPr>
            <a:r>
              <a:rPr lang="en-GB"/>
              <a:t>As these three players are the usual set pieces takers this is a feasible conclusion.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72fa983d12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72fa983d12_2_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72fa983d12_2_2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79feb0e00d_16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179feb0e00d_16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g179feb0e00d_16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781bcfa9fd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1781bcfa9fd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1781bcfa9fd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2fa983d12_2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172fa983d12_2_2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172fa983d12_2_2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781bcfa9fd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1781bcfa9fd_0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781bcfa9fd_0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781bcfa9fd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1781bcfa9fd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1781bcfa9fd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79767b170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179767b170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179767b170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79767b170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g179767b1704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179767b1704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781bcfa9fd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1781bcfa9fd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1781bcfa9fd_0_3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fa983d12_2_2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72fa983d12_2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72fa983d12_2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172fa983d12_2_3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72fa983d12_2_3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72fa983d12_2_2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172fa983d12_2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72fa983d12_2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172fa983d12_2_3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172fa983d12_2_3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72fa983d12_2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172fa983d12_2_3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172fa983d12_2_3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72fa983d12_2_2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172fa983d12_2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79feb0e00d_16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179feb0e00d_16_5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179feb0e00d_16_5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72fa983d12_2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72fa983d12_2_2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72fa983d12_2_2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72fa983d12_2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172fa983d12_2_2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72fa983d12_2_2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2fa983d12_2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2fa983d12_2_2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72fa983d12_2_2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7653af258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7653af258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72fa983d12_2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g172fa983d12_2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72fa983d12_2_2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A_Full screen title or Chapter page">
  <p:cSld name="01A_Full screen title or Chapter page">
    <p:spTree>
      <p:nvGrpSpPr>
        <p:cNvPr id="1" name="Shape 53"/>
        <p:cNvGrpSpPr/>
        <p:nvPr/>
      </p:nvGrpSpPr>
      <p:grpSpPr>
        <a:xfrm>
          <a:off x="0" y="0"/>
          <a:ext cx="0" cy="0"/>
          <a:chOff x="0" y="0"/>
          <a:chExt cx="0" cy="0"/>
        </a:xfrm>
      </p:grpSpPr>
      <p:sp>
        <p:nvSpPr>
          <p:cNvPr id="54" name="Google Shape;54;p14"/>
          <p:cNvSpPr>
            <a:spLocks noGrp="1"/>
          </p:cNvSpPr>
          <p:nvPr>
            <p:ph type="pic" idx="2"/>
          </p:nvPr>
        </p:nvSpPr>
        <p:spPr>
          <a:xfrm>
            <a:off x="0" y="0"/>
            <a:ext cx="9144000" cy="5143500"/>
          </a:xfrm>
          <a:prstGeom prst="rect">
            <a:avLst/>
          </a:prstGeom>
          <a:solidFill>
            <a:srgbClr val="D8D8D8"/>
          </a:solidFill>
          <a:ln>
            <a:noFill/>
          </a:ln>
        </p:spPr>
      </p:sp>
      <p:sp>
        <p:nvSpPr>
          <p:cNvPr id="55" name="Google Shape;55;p14"/>
          <p:cNvSpPr txBox="1">
            <a:spLocks noGrp="1"/>
          </p:cNvSpPr>
          <p:nvPr>
            <p:ph type="title"/>
          </p:nvPr>
        </p:nvSpPr>
        <p:spPr>
          <a:xfrm>
            <a:off x="1734820" y="2748845"/>
            <a:ext cx="5681980" cy="901700"/>
          </a:xfrm>
          <a:prstGeom prst="rect">
            <a:avLst/>
          </a:prstGeom>
          <a:noFill/>
          <a:ln>
            <a:noFill/>
          </a:ln>
        </p:spPr>
        <p:txBody>
          <a:bodyPr spcFirstLastPara="1" wrap="square" lIns="68575" tIns="34275" rIns="68575" bIns="34275" anchor="t" anchorCtr="0">
            <a:noAutofit/>
          </a:bodyPr>
          <a:lstStyle>
            <a:lvl1pPr marR="0" lvl="0" algn="ctr" rtl="0">
              <a:spcBef>
                <a:spcPts val="0"/>
              </a:spcBef>
              <a:spcAft>
                <a:spcPts val="0"/>
              </a:spcAft>
              <a:buClr>
                <a:schemeClr val="lt1"/>
              </a:buClr>
              <a:buSzPts val="2900"/>
              <a:buFont typeface="Arial"/>
              <a:buNone/>
              <a:defRPr sz="29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4"/>
          <p:cNvSpPr txBox="1">
            <a:spLocks noGrp="1"/>
          </p:cNvSpPr>
          <p:nvPr>
            <p:ph type="body" idx="1"/>
          </p:nvPr>
        </p:nvSpPr>
        <p:spPr>
          <a:xfrm>
            <a:off x="0" y="4292600"/>
            <a:ext cx="9144000" cy="3683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3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3"/>
          </p:nvPr>
        </p:nvSpPr>
        <p:spPr>
          <a:xfrm>
            <a:off x="0" y="3911600"/>
            <a:ext cx="9144000" cy="3683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40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Content">
  <p:cSld name="Title &amp; Content">
    <p:bg>
      <p:bgPr>
        <a:solidFill>
          <a:schemeClr val="lt1"/>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body" idx="1"/>
          </p:nvPr>
        </p:nvSpPr>
        <p:spPr>
          <a:xfrm>
            <a:off x="288356" y="1087438"/>
            <a:ext cx="8532117" cy="3356520"/>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Google Shape;60;p15"/>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1" name="Google Shape;61;p15"/>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 name="Google Shape;62;p15"/>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Google Shape;63;p15"/>
          <p:cNvSpPr txBox="1">
            <a:spLocks noGrp="1"/>
          </p:cNvSpPr>
          <p:nvPr>
            <p:ph type="body" idx="4"/>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64" name="Google Shape;64;p15"/>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65" name="Google Shape;65;p15"/>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8853491" y="4776601"/>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rgbClr val="7C7C81"/>
                </a:solidFill>
                <a:latin typeface="Arial"/>
                <a:ea typeface="Arial"/>
                <a:cs typeface="Arial"/>
                <a:sym typeface="Arial"/>
              </a:defRPr>
            </a:lvl1pPr>
            <a:lvl2pPr marL="0" marR="0" lvl="1" indent="0" algn="r" rtl="0">
              <a:spcBef>
                <a:spcPts val="0"/>
              </a:spcBef>
              <a:buNone/>
              <a:defRPr sz="600" b="0" i="0" u="none" strike="noStrike" cap="none">
                <a:solidFill>
                  <a:srgbClr val="7C7C81"/>
                </a:solidFill>
                <a:latin typeface="Arial"/>
                <a:ea typeface="Arial"/>
                <a:cs typeface="Arial"/>
                <a:sym typeface="Arial"/>
              </a:defRPr>
            </a:lvl2pPr>
            <a:lvl3pPr marL="0" marR="0" lvl="2" indent="0" algn="r" rtl="0">
              <a:spcBef>
                <a:spcPts val="0"/>
              </a:spcBef>
              <a:buNone/>
              <a:defRPr sz="600" b="0" i="0" u="none" strike="noStrike" cap="none">
                <a:solidFill>
                  <a:srgbClr val="7C7C81"/>
                </a:solidFill>
                <a:latin typeface="Arial"/>
                <a:ea typeface="Arial"/>
                <a:cs typeface="Arial"/>
                <a:sym typeface="Arial"/>
              </a:defRPr>
            </a:lvl3pPr>
            <a:lvl4pPr marL="0" marR="0" lvl="3" indent="0" algn="r" rtl="0">
              <a:spcBef>
                <a:spcPts val="0"/>
              </a:spcBef>
              <a:buNone/>
              <a:defRPr sz="600" b="0" i="0" u="none" strike="noStrike" cap="none">
                <a:solidFill>
                  <a:srgbClr val="7C7C81"/>
                </a:solidFill>
                <a:latin typeface="Arial"/>
                <a:ea typeface="Arial"/>
                <a:cs typeface="Arial"/>
                <a:sym typeface="Arial"/>
              </a:defRPr>
            </a:lvl4pPr>
            <a:lvl5pPr marL="0" marR="0" lvl="4" indent="0" algn="r" rtl="0">
              <a:spcBef>
                <a:spcPts val="0"/>
              </a:spcBef>
              <a:buNone/>
              <a:defRPr sz="600" b="0" i="0" u="none" strike="noStrike" cap="none">
                <a:solidFill>
                  <a:srgbClr val="7C7C81"/>
                </a:solidFill>
                <a:latin typeface="Arial"/>
                <a:ea typeface="Arial"/>
                <a:cs typeface="Arial"/>
                <a:sym typeface="Arial"/>
              </a:defRPr>
            </a:lvl5pPr>
            <a:lvl6pPr marL="0" marR="0" lvl="5" indent="0" algn="r" rtl="0">
              <a:spcBef>
                <a:spcPts val="0"/>
              </a:spcBef>
              <a:buNone/>
              <a:defRPr sz="600" b="0" i="0" u="none" strike="noStrike" cap="none">
                <a:solidFill>
                  <a:srgbClr val="7C7C81"/>
                </a:solidFill>
                <a:latin typeface="Arial"/>
                <a:ea typeface="Arial"/>
                <a:cs typeface="Arial"/>
                <a:sym typeface="Arial"/>
              </a:defRPr>
            </a:lvl6pPr>
            <a:lvl7pPr marL="0" marR="0" lvl="6" indent="0" algn="r" rtl="0">
              <a:spcBef>
                <a:spcPts val="0"/>
              </a:spcBef>
              <a:buNone/>
              <a:defRPr sz="600" b="0" i="0" u="none" strike="noStrike" cap="none">
                <a:solidFill>
                  <a:srgbClr val="7C7C81"/>
                </a:solidFill>
                <a:latin typeface="Arial"/>
                <a:ea typeface="Arial"/>
                <a:cs typeface="Arial"/>
                <a:sym typeface="Arial"/>
              </a:defRPr>
            </a:lvl7pPr>
            <a:lvl8pPr marL="0" marR="0" lvl="7" indent="0" algn="r" rtl="0">
              <a:spcBef>
                <a:spcPts val="0"/>
              </a:spcBef>
              <a:buNone/>
              <a:defRPr sz="600" b="0" i="0" u="none" strike="noStrike" cap="none">
                <a:solidFill>
                  <a:srgbClr val="7C7C81"/>
                </a:solidFill>
                <a:latin typeface="Arial"/>
                <a:ea typeface="Arial"/>
                <a:cs typeface="Arial"/>
                <a:sym typeface="Arial"/>
              </a:defRPr>
            </a:lvl8pPr>
            <a:lvl9pPr marL="0" marR="0" lvl="8" indent="0" algn="r" rtl="0">
              <a:spcBef>
                <a:spcPts val="0"/>
              </a:spcBef>
              <a:buNone/>
              <a:defRPr sz="6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7"/>
          <p:cNvSpPr txBox="1">
            <a:spLocks noGrp="1"/>
          </p:cNvSpPr>
          <p:nvPr>
            <p:ph type="body" idx="1"/>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body" idx="2"/>
          </p:nvPr>
        </p:nvSpPr>
        <p:spPr>
          <a:xfrm>
            <a:off x="288356" y="1087438"/>
            <a:ext cx="8532117" cy="3212504"/>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F7F7F"/>
              </a:buClr>
              <a:buSzPts val="1200"/>
              <a:buFont typeface="Arial"/>
              <a:buChar char="•"/>
              <a:defRPr sz="1200" b="0" i="0" u="none" strike="noStrike" cap="none">
                <a:solidFill>
                  <a:srgbClr val="7F7F7F"/>
                </a:solidFill>
                <a:latin typeface="Arial"/>
                <a:ea typeface="Arial"/>
                <a:cs typeface="Arial"/>
                <a:sym typeface="Arial"/>
              </a:defRPr>
            </a:lvl1pPr>
            <a:lvl2pPr marL="914400" marR="0" lvl="1" indent="-304800" algn="l" rtl="0">
              <a:spcBef>
                <a:spcPts val="200"/>
              </a:spcBef>
              <a:spcAft>
                <a:spcPts val="0"/>
              </a:spcAft>
              <a:buClr>
                <a:srgbClr val="7F7F7F"/>
              </a:buClr>
              <a:buSzPts val="1200"/>
              <a:buFont typeface="Arial"/>
              <a:buChar char="–"/>
              <a:defRPr sz="1200" b="0" i="0" u="none" strike="noStrike" cap="none">
                <a:solidFill>
                  <a:srgbClr val="7F7F7F"/>
                </a:solidFill>
                <a:latin typeface="Arial"/>
                <a:ea typeface="Arial"/>
                <a:cs typeface="Arial"/>
                <a:sym typeface="Arial"/>
              </a:defRPr>
            </a:lvl2pPr>
            <a:lvl3pPr marL="1371600" marR="0" lvl="2" indent="-304800" algn="l" rtl="0">
              <a:spcBef>
                <a:spcPts val="200"/>
              </a:spcBef>
              <a:spcAft>
                <a:spcPts val="0"/>
              </a:spcAft>
              <a:buClr>
                <a:srgbClr val="7F7F7F"/>
              </a:buClr>
              <a:buSzPts val="1200"/>
              <a:buFont typeface="Arial"/>
              <a:buChar char="•"/>
              <a:defRPr sz="1200" b="0" i="0" u="none" strike="noStrike" cap="none">
                <a:solidFill>
                  <a:srgbClr val="7F7F7F"/>
                </a:solidFill>
                <a:latin typeface="Arial"/>
                <a:ea typeface="Arial"/>
                <a:cs typeface="Arial"/>
                <a:sym typeface="Arial"/>
              </a:defRPr>
            </a:lvl3pPr>
            <a:lvl4pPr marL="1828800" marR="0" lvl="3" indent="-304800" algn="l" rtl="0">
              <a:spcBef>
                <a:spcPts val="200"/>
              </a:spcBef>
              <a:spcAft>
                <a:spcPts val="0"/>
              </a:spcAft>
              <a:buClr>
                <a:srgbClr val="7F7F7F"/>
              </a:buClr>
              <a:buSzPts val="1200"/>
              <a:buFont typeface="Arial"/>
              <a:buChar char="–"/>
              <a:defRPr sz="1200" b="0" i="0" u="none" strike="noStrike" cap="none">
                <a:solidFill>
                  <a:srgbClr val="7F7F7F"/>
                </a:solidFill>
                <a:latin typeface="Arial"/>
                <a:ea typeface="Arial"/>
                <a:cs typeface="Arial"/>
                <a:sym typeface="Arial"/>
              </a:defRPr>
            </a:lvl4pPr>
            <a:lvl5pPr marL="2286000" marR="0" lvl="4" indent="-304800" algn="l" rtl="0">
              <a:spcBef>
                <a:spcPts val="200"/>
              </a:spcBef>
              <a:spcAft>
                <a:spcPts val="0"/>
              </a:spcAft>
              <a:buClr>
                <a:srgbClr val="7F7F7F"/>
              </a:buClr>
              <a:buSzPts val="1200"/>
              <a:buFont typeface="Arial"/>
              <a:buChar char="»"/>
              <a:defRPr sz="1200" b="0" i="0" u="none" strike="noStrike" cap="none">
                <a:solidFill>
                  <a:srgbClr val="7F7F7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mp; Content">
  <p:cSld name="1_Title &amp; Content">
    <p:bg>
      <p:bgPr>
        <a:solidFill>
          <a:schemeClr val="lt1"/>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body" idx="1"/>
          </p:nvPr>
        </p:nvSpPr>
        <p:spPr>
          <a:xfrm>
            <a:off x="288356" y="1087438"/>
            <a:ext cx="8532117" cy="3212504"/>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4" name="Google Shape;74;p18"/>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8"/>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Google Shape;76;p18"/>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Google Shape;77;p18"/>
          <p:cNvSpPr txBox="1">
            <a:spLocks noGrp="1"/>
          </p:cNvSpPr>
          <p:nvPr>
            <p:ph type="body" idx="4"/>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78" name="Google Shape;78;p18"/>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79" name="Google Shape;79;p18"/>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B_Full screen Sub heading Chapter page">
  <p:cSld name="01B_Full screen Sub heading Chapter page">
    <p:spTree>
      <p:nvGrpSpPr>
        <p:cNvPr id="1" name="Shape 80"/>
        <p:cNvGrpSpPr/>
        <p:nvPr/>
      </p:nvGrpSpPr>
      <p:grpSpPr>
        <a:xfrm>
          <a:off x="0" y="0"/>
          <a:ext cx="0" cy="0"/>
          <a:chOff x="0" y="0"/>
          <a:chExt cx="0" cy="0"/>
        </a:xfrm>
      </p:grpSpPr>
      <p:sp>
        <p:nvSpPr>
          <p:cNvPr id="81" name="Google Shape;81;p19"/>
          <p:cNvSpPr>
            <a:spLocks noGrp="1"/>
          </p:cNvSpPr>
          <p:nvPr>
            <p:ph type="pic" idx="2"/>
          </p:nvPr>
        </p:nvSpPr>
        <p:spPr>
          <a:xfrm>
            <a:off x="1" y="849600"/>
            <a:ext cx="9143999" cy="3769200"/>
          </a:xfrm>
          <a:prstGeom prst="rect">
            <a:avLst/>
          </a:prstGeom>
          <a:solidFill>
            <a:srgbClr val="D8D8D8"/>
          </a:solidFill>
          <a:ln>
            <a:noFill/>
          </a:ln>
        </p:spPr>
      </p:sp>
      <p:sp>
        <p:nvSpPr>
          <p:cNvPr id="82" name="Google Shape;82;p19"/>
          <p:cNvSpPr txBox="1">
            <a:spLocks noGrp="1"/>
          </p:cNvSpPr>
          <p:nvPr>
            <p:ph type="title"/>
          </p:nvPr>
        </p:nvSpPr>
        <p:spPr>
          <a:xfrm>
            <a:off x="281014" y="2246114"/>
            <a:ext cx="4074963" cy="901700"/>
          </a:xfrm>
          <a:prstGeom prst="rect">
            <a:avLst/>
          </a:prstGeom>
          <a:noFill/>
          <a:ln>
            <a:noFill/>
          </a:ln>
        </p:spPr>
        <p:txBody>
          <a:bodyPr spcFirstLastPara="1" wrap="square" lIns="0" tIns="34275" rIns="0" bIns="34275" anchor="t" anchorCtr="0">
            <a:noAutofit/>
          </a:bodyPr>
          <a:lstStyle>
            <a:lvl1pPr marR="0" lvl="0" algn="l" rtl="0">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3" name="Google Shape;83;p19"/>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9"/>
          <p:cNvSpPr txBox="1">
            <a:spLocks noGrp="1"/>
          </p:cNvSpPr>
          <p:nvPr>
            <p:ph type="body" idx="1"/>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5" name="Google Shape;85;p19"/>
          <p:cNvSpPr txBox="1">
            <a:spLocks noGrp="1"/>
          </p:cNvSpPr>
          <p:nvPr>
            <p:ph type="body" idx="3"/>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 - Executive Summary and image">
  <p:cSld name="02 - Executive Summary and image">
    <p:bg>
      <p:bgPr>
        <a:solidFill>
          <a:schemeClr val="lt1"/>
        </a:solidFill>
        <a:effectLst/>
      </p:bgPr>
    </p:bg>
    <p:spTree>
      <p:nvGrpSpPr>
        <p:cNvPr id="1" name="Shape 86"/>
        <p:cNvGrpSpPr/>
        <p:nvPr/>
      </p:nvGrpSpPr>
      <p:grpSpPr>
        <a:xfrm>
          <a:off x="0" y="0"/>
          <a:ext cx="0" cy="0"/>
          <a:chOff x="0" y="0"/>
          <a:chExt cx="0" cy="0"/>
        </a:xfrm>
      </p:grpSpPr>
      <p:sp>
        <p:nvSpPr>
          <p:cNvPr id="87" name="Google Shape;87;p20"/>
          <p:cNvSpPr txBox="1">
            <a:spLocks noGrp="1"/>
          </p:cNvSpPr>
          <p:nvPr>
            <p:ph type="body" idx="1"/>
          </p:nvPr>
        </p:nvSpPr>
        <p:spPr>
          <a:xfrm>
            <a:off x="288355" y="1275606"/>
            <a:ext cx="6083845"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Google Shape;88;p20"/>
          <p:cNvSpPr txBox="1">
            <a:spLocks noGrp="1"/>
          </p:cNvSpPr>
          <p:nvPr>
            <p:ph type="body" idx="2"/>
          </p:nvPr>
        </p:nvSpPr>
        <p:spPr>
          <a:xfrm>
            <a:off x="288355" y="987575"/>
            <a:ext cx="42038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 name="Google Shape;89;p20"/>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0" name="Google Shape;90;p20"/>
          <p:cNvSpPr txBox="1">
            <a:spLocks noGrp="1"/>
          </p:cNvSpPr>
          <p:nvPr>
            <p:ph type="body" idx="3"/>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Google Shape;91;p20"/>
          <p:cNvSpPr txBox="1">
            <a:spLocks noGrp="1"/>
          </p:cNvSpPr>
          <p:nvPr>
            <p:ph type="body" idx="4"/>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 name="Google Shape;92;p20"/>
          <p:cNvSpPr>
            <a:spLocks noGrp="1"/>
          </p:cNvSpPr>
          <p:nvPr>
            <p:ph type="pic" idx="5"/>
          </p:nvPr>
        </p:nvSpPr>
        <p:spPr>
          <a:xfrm>
            <a:off x="6516217" y="849600"/>
            <a:ext cx="2627783" cy="3769200"/>
          </a:xfrm>
          <a:prstGeom prst="rect">
            <a:avLst/>
          </a:prstGeom>
          <a:solidFill>
            <a:srgbClr val="D8D8D8"/>
          </a:solidFill>
          <a:ln>
            <a:noFill/>
          </a:ln>
        </p:spPr>
      </p:sp>
      <p:sp>
        <p:nvSpPr>
          <p:cNvPr id="93" name="Google Shape;93;p20"/>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94" name="Google Shape;94;p20"/>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95" name="Google Shape;95;p20"/>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pic>
        <p:nvPicPr>
          <p:cNvPr id="96" name="Google Shape;96;p20"/>
          <p:cNvPicPr preferRelativeResize="0"/>
          <p:nvPr/>
        </p:nvPicPr>
        <p:blipFill rotWithShape="1">
          <a:blip r:embed="rId2">
            <a:alphaModFix/>
          </a:blip>
          <a:srcRect/>
          <a:stretch/>
        </p:blipFill>
        <p:spPr>
          <a:xfrm>
            <a:off x="745898" y="4696617"/>
            <a:ext cx="1468542" cy="36713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2A - 2 column on white">
  <p:cSld name="02A - 2 column on white">
    <p:bg>
      <p:bgPr>
        <a:solidFill>
          <a:schemeClr val="lt1"/>
        </a:solidFill>
        <a:effectLst/>
      </p:bgPr>
    </p:bg>
    <p:spTree>
      <p:nvGrpSpPr>
        <p:cNvPr id="1" name="Shape 97"/>
        <p:cNvGrpSpPr/>
        <p:nvPr/>
      </p:nvGrpSpPr>
      <p:grpSpPr>
        <a:xfrm>
          <a:off x="0" y="0"/>
          <a:ext cx="0" cy="0"/>
          <a:chOff x="0" y="0"/>
          <a:chExt cx="0" cy="0"/>
        </a:xfrm>
      </p:grpSpPr>
      <p:sp>
        <p:nvSpPr>
          <p:cNvPr id="98" name="Google Shape;98;p21"/>
          <p:cNvSpPr txBox="1">
            <a:spLocks noGrp="1"/>
          </p:cNvSpPr>
          <p:nvPr>
            <p:ph type="body" idx="1"/>
          </p:nvPr>
        </p:nvSpPr>
        <p:spPr>
          <a:xfrm>
            <a:off x="288355" y="987575"/>
            <a:ext cx="42038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9" name="Google Shape;99;p21"/>
          <p:cNvSpPr txBox="1">
            <a:spLocks noGrp="1"/>
          </p:cNvSpPr>
          <p:nvPr>
            <p:ph type="body" idx="2"/>
          </p:nvPr>
        </p:nvSpPr>
        <p:spPr>
          <a:xfrm>
            <a:off x="4635716" y="987575"/>
            <a:ext cx="4208619"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Google Shape;100;p21"/>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21"/>
          <p:cNvSpPr txBox="1">
            <a:spLocks noGrp="1"/>
          </p:cNvSpPr>
          <p:nvPr>
            <p:ph type="body" idx="3"/>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Google Shape;102;p21"/>
          <p:cNvSpPr txBox="1">
            <a:spLocks noGrp="1"/>
          </p:cNvSpPr>
          <p:nvPr>
            <p:ph type="body" idx="4"/>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Google Shape;103;p21"/>
          <p:cNvSpPr txBox="1">
            <a:spLocks noGrp="1"/>
          </p:cNvSpPr>
          <p:nvPr>
            <p:ph type="body" idx="5"/>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4" name="Google Shape;104;p21"/>
          <p:cNvSpPr txBox="1">
            <a:spLocks noGrp="1"/>
          </p:cNvSpPr>
          <p:nvPr>
            <p:ph type="body" idx="6"/>
          </p:nvPr>
        </p:nvSpPr>
        <p:spPr>
          <a:xfrm>
            <a:off x="288356" y="1275606"/>
            <a:ext cx="4203846"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5" name="Google Shape;105;p21"/>
          <p:cNvSpPr txBox="1">
            <a:spLocks noGrp="1"/>
          </p:cNvSpPr>
          <p:nvPr>
            <p:ph type="body" idx="7"/>
          </p:nvPr>
        </p:nvSpPr>
        <p:spPr>
          <a:xfrm>
            <a:off x="4635716" y="1275606"/>
            <a:ext cx="4203846"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06" name="Google Shape;106;p21"/>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107" name="Google Shape;107;p21"/>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02A - 2 column on white">
  <p:cSld name="1_02A - 2 column on white">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22"/>
          <p:cNvSpPr txBox="1">
            <a:spLocks noGrp="1"/>
          </p:cNvSpPr>
          <p:nvPr>
            <p:ph type="body" idx="1"/>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1" name="Google Shape;111;p22"/>
          <p:cNvSpPr txBox="1">
            <a:spLocks noGrp="1"/>
          </p:cNvSpPr>
          <p:nvPr>
            <p:ph type="body" idx="2"/>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 name="Google Shape;112;p22"/>
          <p:cNvSpPr txBox="1">
            <a:spLocks noGrp="1"/>
          </p:cNvSpPr>
          <p:nvPr>
            <p:ph type="body" idx="3"/>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 name="Google Shape;113;p22"/>
          <p:cNvSpPr txBox="1">
            <a:spLocks noGrp="1"/>
          </p:cNvSpPr>
          <p:nvPr>
            <p:ph type="body" idx="4"/>
          </p:nvPr>
        </p:nvSpPr>
        <p:spPr>
          <a:xfrm>
            <a:off x="288356" y="987574"/>
            <a:ext cx="4203846" cy="3456384"/>
          </a:xfrm>
          <a:prstGeom prst="rect">
            <a:avLst/>
          </a:prstGeom>
          <a:noFill/>
          <a:ln w="9525" cap="flat" cmpd="sng">
            <a:solidFill>
              <a:srgbClr val="034694"/>
            </a:solidFill>
            <a:prstDash val="solid"/>
            <a:round/>
            <a:headEnd type="none" w="sm" len="sm"/>
            <a:tailEnd type="none" w="sm" len="sm"/>
          </a:ln>
        </p:spPr>
        <p:txBody>
          <a:bodyPr spcFirstLastPara="1" wrap="square" lIns="27000" tIns="27000" rIns="27000" bIns="27000" anchor="t" anchorCtr="0">
            <a:noAutofit/>
          </a:bodyPr>
          <a:lstStyle>
            <a:lvl1pPr marL="457200" marR="0" lvl="0" indent="-304800" algn="l" rtl="0">
              <a:spcBef>
                <a:spcPts val="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1pPr>
            <a:lvl2pPr marL="914400" marR="0" lvl="1"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2pPr>
            <a:lvl3pPr marL="1371600" marR="0" lvl="2"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3pPr>
            <a:lvl4pPr marL="1828800" marR="0" lvl="3"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4pPr>
            <a:lvl5pPr marL="2286000" marR="0" lvl="4"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 name="Google Shape;114;p22"/>
          <p:cNvSpPr txBox="1">
            <a:spLocks noGrp="1"/>
          </p:cNvSpPr>
          <p:nvPr>
            <p:ph type="body" idx="5"/>
          </p:nvPr>
        </p:nvSpPr>
        <p:spPr>
          <a:xfrm>
            <a:off x="4635716" y="987574"/>
            <a:ext cx="4203846" cy="3456384"/>
          </a:xfrm>
          <a:prstGeom prst="rect">
            <a:avLst/>
          </a:prstGeom>
          <a:noFill/>
          <a:ln w="9525" cap="flat" cmpd="sng">
            <a:solidFill>
              <a:srgbClr val="034694"/>
            </a:solidFill>
            <a:prstDash val="solid"/>
            <a:round/>
            <a:headEnd type="none" w="sm" len="sm"/>
            <a:tailEnd type="none" w="sm" len="sm"/>
          </a:ln>
        </p:spPr>
        <p:txBody>
          <a:bodyPr spcFirstLastPara="1" wrap="square" lIns="27000" tIns="27000" rIns="27000" bIns="27000" anchor="t" anchorCtr="0">
            <a:noAutofit/>
          </a:bodyPr>
          <a:lstStyle>
            <a:lvl1pPr marL="457200" marR="0" lvl="0" indent="-304800" algn="l" rtl="0">
              <a:spcBef>
                <a:spcPts val="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1pPr>
            <a:lvl2pPr marL="914400" marR="0" lvl="1"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2pPr>
            <a:lvl3pPr marL="1371600" marR="0" lvl="2"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3pPr>
            <a:lvl4pPr marL="1828800" marR="0" lvl="3"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4pPr>
            <a:lvl5pPr marL="2286000" marR="0" lvl="4" indent="-304800" algn="l" rtl="0">
              <a:spcBef>
                <a:spcPts val="200"/>
              </a:spcBef>
              <a:spcAft>
                <a:spcPts val="0"/>
              </a:spcAft>
              <a:buClr>
                <a:srgbClr val="0D0D0D"/>
              </a:buClr>
              <a:buSzPts val="1200"/>
              <a:buFont typeface="Arial"/>
              <a:buChar char="»"/>
              <a:defRPr sz="1200" b="0" i="0" u="none" strike="noStrike" cap="none">
                <a:solidFill>
                  <a:srgbClr val="0D0D0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15" name="Google Shape;115;p22"/>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116" name="Google Shape;116;p22"/>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2B - 2 column with background image">
  <p:cSld name="02B - 2 column with background image">
    <p:bg>
      <p:bgPr>
        <a:solidFill>
          <a:schemeClr val="lt1"/>
        </a:solidFill>
        <a:effectLst/>
      </p:bgPr>
    </p:bg>
    <p:spTree>
      <p:nvGrpSpPr>
        <p:cNvPr id="1" name="Shape 117"/>
        <p:cNvGrpSpPr/>
        <p:nvPr/>
      </p:nvGrpSpPr>
      <p:grpSpPr>
        <a:xfrm>
          <a:off x="0" y="0"/>
          <a:ext cx="0" cy="0"/>
          <a:chOff x="0" y="0"/>
          <a:chExt cx="0" cy="0"/>
        </a:xfrm>
      </p:grpSpPr>
      <p:sp>
        <p:nvSpPr>
          <p:cNvPr id="118" name="Google Shape;118;p23"/>
          <p:cNvSpPr>
            <a:spLocks noGrp="1"/>
          </p:cNvSpPr>
          <p:nvPr>
            <p:ph type="pic" idx="2"/>
          </p:nvPr>
        </p:nvSpPr>
        <p:spPr>
          <a:xfrm>
            <a:off x="1" y="849600"/>
            <a:ext cx="9143999" cy="3769200"/>
          </a:xfrm>
          <a:prstGeom prst="rect">
            <a:avLst/>
          </a:prstGeom>
          <a:solidFill>
            <a:srgbClr val="D8D8D8"/>
          </a:solidFill>
          <a:ln>
            <a:noFill/>
          </a:ln>
        </p:spPr>
      </p:sp>
      <p:sp>
        <p:nvSpPr>
          <p:cNvPr id="119" name="Google Shape;119;p23"/>
          <p:cNvSpPr txBox="1">
            <a:spLocks noGrp="1"/>
          </p:cNvSpPr>
          <p:nvPr>
            <p:ph type="body" idx="1"/>
          </p:nvPr>
        </p:nvSpPr>
        <p:spPr>
          <a:xfrm>
            <a:off x="288355" y="987575"/>
            <a:ext cx="42038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0" name="Google Shape;120;p23"/>
          <p:cNvSpPr txBox="1">
            <a:spLocks noGrp="1"/>
          </p:cNvSpPr>
          <p:nvPr>
            <p:ph type="body" idx="3"/>
          </p:nvPr>
        </p:nvSpPr>
        <p:spPr>
          <a:xfrm>
            <a:off x="4644869" y="987575"/>
            <a:ext cx="4208619"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1" name="Google Shape;121;p23"/>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23"/>
          <p:cNvSpPr txBox="1">
            <a:spLocks noGrp="1"/>
          </p:cNvSpPr>
          <p:nvPr>
            <p:ph type="body" idx="4"/>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3" name="Google Shape;123;p23"/>
          <p:cNvSpPr txBox="1">
            <a:spLocks noGrp="1"/>
          </p:cNvSpPr>
          <p:nvPr>
            <p:ph type="body" idx="5"/>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4" name="Google Shape;124;p23"/>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5" name="Google Shape;125;p23"/>
          <p:cNvSpPr txBox="1">
            <a:spLocks noGrp="1"/>
          </p:cNvSpPr>
          <p:nvPr>
            <p:ph type="body" idx="7"/>
          </p:nvPr>
        </p:nvSpPr>
        <p:spPr>
          <a:xfrm>
            <a:off x="288356" y="1275606"/>
            <a:ext cx="4203846"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6" name="Google Shape;126;p23"/>
          <p:cNvSpPr txBox="1">
            <a:spLocks noGrp="1"/>
          </p:cNvSpPr>
          <p:nvPr>
            <p:ph type="body" idx="8"/>
          </p:nvPr>
        </p:nvSpPr>
        <p:spPr>
          <a:xfrm>
            <a:off x="4647255" y="1275606"/>
            <a:ext cx="4203846"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27" name="Google Shape;127;p23"/>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128" name="Google Shape;128;p23"/>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3A - 3 column on white">
  <p:cSld name="03A - 3 column on white">
    <p:bg>
      <p:bgPr>
        <a:solidFill>
          <a:schemeClr val="lt1"/>
        </a:solid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body" idx="1"/>
          </p:nvPr>
        </p:nvSpPr>
        <p:spPr>
          <a:xfrm>
            <a:off x="288355" y="987575"/>
            <a:ext cx="2692800"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1" name="Google Shape;131;p24"/>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2" name="Google Shape;132;p24"/>
          <p:cNvSpPr txBox="1">
            <a:spLocks noGrp="1"/>
          </p:cNvSpPr>
          <p:nvPr>
            <p:ph type="body" idx="2"/>
          </p:nvPr>
        </p:nvSpPr>
        <p:spPr>
          <a:xfrm>
            <a:off x="6156175" y="987575"/>
            <a:ext cx="2697313"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3" name="Google Shape;133;p24"/>
          <p:cNvSpPr txBox="1">
            <a:spLocks noGrp="1"/>
          </p:cNvSpPr>
          <p:nvPr>
            <p:ph type="body" idx="3"/>
          </p:nvPr>
        </p:nvSpPr>
        <p:spPr>
          <a:xfrm>
            <a:off x="3248474" y="987575"/>
            <a:ext cx="2691678"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Google Shape;134;p24"/>
          <p:cNvSpPr txBox="1">
            <a:spLocks noGrp="1"/>
          </p:cNvSpPr>
          <p:nvPr>
            <p:ph type="body" idx="4"/>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5" name="Google Shape;135;p24"/>
          <p:cNvSpPr txBox="1">
            <a:spLocks noGrp="1"/>
          </p:cNvSpPr>
          <p:nvPr>
            <p:ph type="body" idx="5"/>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6" name="Google Shape;136;p24"/>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7" name="Google Shape;137;p24"/>
          <p:cNvSpPr txBox="1">
            <a:spLocks noGrp="1"/>
          </p:cNvSpPr>
          <p:nvPr>
            <p:ph type="body" idx="7"/>
          </p:nvPr>
        </p:nvSpPr>
        <p:spPr>
          <a:xfrm>
            <a:off x="288356"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8" name="Google Shape;138;p24"/>
          <p:cNvSpPr txBox="1">
            <a:spLocks noGrp="1"/>
          </p:cNvSpPr>
          <p:nvPr>
            <p:ph type="body" idx="8"/>
          </p:nvPr>
        </p:nvSpPr>
        <p:spPr>
          <a:xfrm>
            <a:off x="3256801"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9" name="Google Shape;139;p24"/>
          <p:cNvSpPr txBox="1">
            <a:spLocks noGrp="1"/>
          </p:cNvSpPr>
          <p:nvPr>
            <p:ph type="body" idx="9"/>
          </p:nvPr>
        </p:nvSpPr>
        <p:spPr>
          <a:xfrm>
            <a:off x="6160687"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40" name="Google Shape;140;p24"/>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141" name="Google Shape;141;p24"/>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 3 column with Background image">
  <p:cSld name="03B - 3 column with Background image">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a:spLocks noGrp="1"/>
          </p:cNvSpPr>
          <p:nvPr>
            <p:ph type="pic" idx="2"/>
          </p:nvPr>
        </p:nvSpPr>
        <p:spPr>
          <a:xfrm>
            <a:off x="1" y="849600"/>
            <a:ext cx="9143999" cy="3769200"/>
          </a:xfrm>
          <a:prstGeom prst="rect">
            <a:avLst/>
          </a:prstGeom>
          <a:solidFill>
            <a:srgbClr val="D8D8D8"/>
          </a:solidFill>
          <a:ln>
            <a:noFill/>
          </a:ln>
        </p:spPr>
      </p:sp>
      <p:sp>
        <p:nvSpPr>
          <p:cNvPr id="144" name="Google Shape;144;p25"/>
          <p:cNvSpPr txBox="1">
            <a:spLocks noGrp="1"/>
          </p:cNvSpPr>
          <p:nvPr>
            <p:ph type="body" idx="1"/>
          </p:nvPr>
        </p:nvSpPr>
        <p:spPr>
          <a:xfrm>
            <a:off x="288355" y="987575"/>
            <a:ext cx="2692800"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5" name="Google Shape;145;p25"/>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25"/>
          <p:cNvSpPr txBox="1">
            <a:spLocks noGrp="1"/>
          </p:cNvSpPr>
          <p:nvPr>
            <p:ph type="body" idx="3"/>
          </p:nvPr>
        </p:nvSpPr>
        <p:spPr>
          <a:xfrm>
            <a:off x="6156175" y="987575"/>
            <a:ext cx="2697313"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7" name="Google Shape;147;p25"/>
          <p:cNvSpPr txBox="1">
            <a:spLocks noGrp="1"/>
          </p:cNvSpPr>
          <p:nvPr>
            <p:ph type="body" idx="4"/>
          </p:nvPr>
        </p:nvSpPr>
        <p:spPr>
          <a:xfrm>
            <a:off x="3248474" y="987575"/>
            <a:ext cx="2691678"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Google Shape;148;p25"/>
          <p:cNvSpPr txBox="1">
            <a:spLocks noGrp="1"/>
          </p:cNvSpPr>
          <p:nvPr>
            <p:ph type="body" idx="5"/>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 name="Google Shape;149;p25"/>
          <p:cNvSpPr txBox="1">
            <a:spLocks noGrp="1"/>
          </p:cNvSpPr>
          <p:nvPr>
            <p:ph type="body" idx="6"/>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 name="Google Shape;150;p25"/>
          <p:cNvSpPr txBox="1">
            <a:spLocks noGrp="1"/>
          </p:cNvSpPr>
          <p:nvPr>
            <p:ph type="body" idx="7"/>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 name="Google Shape;151;p25"/>
          <p:cNvSpPr txBox="1">
            <a:spLocks noGrp="1"/>
          </p:cNvSpPr>
          <p:nvPr>
            <p:ph type="body" idx="8"/>
          </p:nvPr>
        </p:nvSpPr>
        <p:spPr>
          <a:xfrm>
            <a:off x="288356"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 name="Google Shape;152;p25"/>
          <p:cNvSpPr txBox="1">
            <a:spLocks noGrp="1"/>
          </p:cNvSpPr>
          <p:nvPr>
            <p:ph type="body" idx="9"/>
          </p:nvPr>
        </p:nvSpPr>
        <p:spPr>
          <a:xfrm>
            <a:off x="3256801"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 name="Google Shape;153;p25"/>
          <p:cNvSpPr txBox="1">
            <a:spLocks noGrp="1"/>
          </p:cNvSpPr>
          <p:nvPr>
            <p:ph type="body" idx="13"/>
          </p:nvPr>
        </p:nvSpPr>
        <p:spPr>
          <a:xfrm>
            <a:off x="6160687" y="1275606"/>
            <a:ext cx="2692800"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54" name="Google Shape;154;p25"/>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155" name="Google Shape;155;p25"/>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4A - 1 column bullet text, 1 column image">
  <p:cSld name="04A - 1 column bullet text, 1 column image">
    <p:bg>
      <p:bgPr>
        <a:solidFill>
          <a:schemeClr val="lt1"/>
        </a:solidFill>
        <a:effectLst/>
      </p:bgPr>
    </p:bg>
    <p:spTree>
      <p:nvGrpSpPr>
        <p:cNvPr id="1" name="Shape 156"/>
        <p:cNvGrpSpPr/>
        <p:nvPr/>
      </p:nvGrpSpPr>
      <p:grpSpPr>
        <a:xfrm>
          <a:off x="0" y="0"/>
          <a:ext cx="0" cy="0"/>
          <a:chOff x="0" y="0"/>
          <a:chExt cx="0" cy="0"/>
        </a:xfrm>
      </p:grpSpPr>
      <p:sp>
        <p:nvSpPr>
          <p:cNvPr id="157" name="Google Shape;157;p26"/>
          <p:cNvSpPr>
            <a:spLocks noGrp="1"/>
          </p:cNvSpPr>
          <p:nvPr>
            <p:ph type="pic" idx="2"/>
          </p:nvPr>
        </p:nvSpPr>
        <p:spPr>
          <a:xfrm>
            <a:off x="4641850" y="843558"/>
            <a:ext cx="4570413" cy="3780000"/>
          </a:xfrm>
          <a:prstGeom prst="rect">
            <a:avLst/>
          </a:prstGeom>
          <a:solidFill>
            <a:srgbClr val="D8D8D8"/>
          </a:solidFill>
          <a:ln>
            <a:noFill/>
          </a:ln>
        </p:spPr>
      </p:sp>
      <p:sp>
        <p:nvSpPr>
          <p:cNvPr id="158" name="Google Shape;158;p26"/>
          <p:cNvSpPr txBox="1">
            <a:spLocks noGrp="1"/>
          </p:cNvSpPr>
          <p:nvPr>
            <p:ph type="body" idx="1"/>
          </p:nvPr>
        </p:nvSpPr>
        <p:spPr>
          <a:xfrm>
            <a:off x="288356" y="1275606"/>
            <a:ext cx="4211637"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9" name="Google Shape;159;p26"/>
          <p:cNvSpPr txBox="1">
            <a:spLocks noGrp="1"/>
          </p:cNvSpPr>
          <p:nvPr>
            <p:ph type="body" idx="3"/>
          </p:nvPr>
        </p:nvSpPr>
        <p:spPr>
          <a:xfrm>
            <a:off x="288355" y="987575"/>
            <a:ext cx="4211637"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0" name="Google Shape;160;p26"/>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1" name="Google Shape;161;p26"/>
          <p:cNvSpPr txBox="1">
            <a:spLocks noGrp="1"/>
          </p:cNvSpPr>
          <p:nvPr>
            <p:ph type="body" idx="4"/>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5"/>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64" name="Google Shape;164;p26"/>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165" name="Google Shape;165;p26"/>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4B - 1 column bullet text, full background image">
  <p:cSld name="04B - 1 column bullet text, full background image">
    <p:bg>
      <p:bgPr>
        <a:solidFill>
          <a:schemeClr val="lt1"/>
        </a:solidFill>
        <a:effectLst/>
      </p:bgPr>
    </p:bg>
    <p:spTree>
      <p:nvGrpSpPr>
        <p:cNvPr id="1" name="Shape 166"/>
        <p:cNvGrpSpPr/>
        <p:nvPr/>
      </p:nvGrpSpPr>
      <p:grpSpPr>
        <a:xfrm>
          <a:off x="0" y="0"/>
          <a:ext cx="0" cy="0"/>
          <a:chOff x="0" y="0"/>
          <a:chExt cx="0" cy="0"/>
        </a:xfrm>
      </p:grpSpPr>
      <p:sp>
        <p:nvSpPr>
          <p:cNvPr id="167" name="Google Shape;167;p27"/>
          <p:cNvSpPr>
            <a:spLocks noGrp="1"/>
          </p:cNvSpPr>
          <p:nvPr>
            <p:ph type="pic" idx="2"/>
          </p:nvPr>
        </p:nvSpPr>
        <p:spPr>
          <a:xfrm>
            <a:off x="1" y="849600"/>
            <a:ext cx="9143999" cy="3769200"/>
          </a:xfrm>
          <a:prstGeom prst="rect">
            <a:avLst/>
          </a:prstGeom>
          <a:solidFill>
            <a:srgbClr val="D8D8D8"/>
          </a:solidFill>
          <a:ln>
            <a:noFill/>
          </a:ln>
        </p:spPr>
      </p:sp>
      <p:sp>
        <p:nvSpPr>
          <p:cNvPr id="168" name="Google Shape;168;p27"/>
          <p:cNvSpPr txBox="1">
            <a:spLocks noGrp="1"/>
          </p:cNvSpPr>
          <p:nvPr>
            <p:ph type="body" idx="1"/>
          </p:nvPr>
        </p:nvSpPr>
        <p:spPr>
          <a:xfrm>
            <a:off x="290513" y="1275606"/>
            <a:ext cx="4211637"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9" name="Google Shape;169;p27"/>
          <p:cNvSpPr txBox="1">
            <a:spLocks noGrp="1"/>
          </p:cNvSpPr>
          <p:nvPr>
            <p:ph type="body" idx="3"/>
          </p:nvPr>
        </p:nvSpPr>
        <p:spPr>
          <a:xfrm>
            <a:off x="288355" y="987575"/>
            <a:ext cx="4213795"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0" name="Google Shape;170;p27"/>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71" name="Google Shape;171;p27"/>
          <p:cNvSpPr txBox="1">
            <a:spLocks noGrp="1"/>
          </p:cNvSpPr>
          <p:nvPr>
            <p:ph type="body" idx="4"/>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2" name="Google Shape;172;p27"/>
          <p:cNvSpPr txBox="1">
            <a:spLocks noGrp="1"/>
          </p:cNvSpPr>
          <p:nvPr>
            <p:ph type="body" idx="5"/>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3" name="Google Shape;173;p27"/>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74" name="Google Shape;174;p27"/>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175" name="Google Shape;175;p27"/>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5A- 2 column various media">
  <p:cSld name="05A- 2 column various media">
    <p:bg>
      <p:bgPr>
        <a:solidFill>
          <a:schemeClr val="lt1"/>
        </a:solidFill>
        <a:effectLst/>
      </p:bgPr>
    </p:bg>
    <p:spTree>
      <p:nvGrpSpPr>
        <p:cNvPr id="1" name="Shape 176"/>
        <p:cNvGrpSpPr/>
        <p:nvPr/>
      </p:nvGrpSpPr>
      <p:grpSpPr>
        <a:xfrm>
          <a:off x="0" y="0"/>
          <a:ext cx="0" cy="0"/>
          <a:chOff x="0" y="0"/>
          <a:chExt cx="0" cy="0"/>
        </a:xfrm>
      </p:grpSpPr>
      <p:sp>
        <p:nvSpPr>
          <p:cNvPr id="177" name="Google Shape;177;p28"/>
          <p:cNvSpPr txBox="1">
            <a:spLocks noGrp="1"/>
          </p:cNvSpPr>
          <p:nvPr>
            <p:ph type="body" idx="1"/>
          </p:nvPr>
        </p:nvSpPr>
        <p:spPr>
          <a:xfrm>
            <a:off x="4644000" y="849600"/>
            <a:ext cx="4532400" cy="3769200"/>
          </a:xfrm>
          <a:prstGeom prst="rect">
            <a:avLst/>
          </a:prstGeom>
          <a:solidFill>
            <a:srgbClr val="D9D9D9"/>
          </a:solidFill>
          <a:ln>
            <a:noFill/>
          </a:ln>
        </p:spPr>
        <p:txBody>
          <a:bodyPr spcFirstLastPara="1" wrap="square" lIns="68575" tIns="34275" rIns="68575" bIns="34275" anchor="t" anchorCtr="0">
            <a:noAutofit/>
          </a:bodyPr>
          <a:lstStyle>
            <a:lvl1pPr marL="457200" marR="0" lvl="0" indent="-228600" algn="l" rtl="0">
              <a:lnSpc>
                <a:spcPct val="100000"/>
              </a:lnSpc>
              <a:spcBef>
                <a:spcPts val="400"/>
              </a:spcBef>
              <a:spcAft>
                <a:spcPts val="0"/>
              </a:spcAft>
              <a:buClr>
                <a:srgbClr val="7C7C81"/>
              </a:buClr>
              <a:buSzPts val="1800"/>
              <a:buFont typeface="Arial"/>
              <a:buNone/>
              <a:defRPr sz="18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8" name="Google Shape;178;p28"/>
          <p:cNvSpPr txBox="1">
            <a:spLocks noGrp="1"/>
          </p:cNvSpPr>
          <p:nvPr>
            <p:ph type="body" idx="2"/>
          </p:nvPr>
        </p:nvSpPr>
        <p:spPr>
          <a:xfrm>
            <a:off x="288355" y="987575"/>
            <a:ext cx="4202001"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9" name="Google Shape;179;p28"/>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0" name="Google Shape;180;p28"/>
          <p:cNvSpPr txBox="1">
            <a:spLocks noGrp="1"/>
          </p:cNvSpPr>
          <p:nvPr>
            <p:ph type="body" idx="3"/>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1" name="Google Shape;181;p28"/>
          <p:cNvSpPr txBox="1">
            <a:spLocks noGrp="1"/>
          </p:cNvSpPr>
          <p:nvPr>
            <p:ph type="body" idx="4"/>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2" name="Google Shape;182;p28"/>
          <p:cNvSpPr txBox="1">
            <a:spLocks noGrp="1"/>
          </p:cNvSpPr>
          <p:nvPr>
            <p:ph type="body" idx="5"/>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3" name="Google Shape;183;p28"/>
          <p:cNvSpPr txBox="1">
            <a:spLocks noGrp="1"/>
          </p:cNvSpPr>
          <p:nvPr>
            <p:ph type="body" idx="6"/>
          </p:nvPr>
        </p:nvSpPr>
        <p:spPr>
          <a:xfrm>
            <a:off x="288356" y="1275606"/>
            <a:ext cx="4203846"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84" name="Google Shape;184;p28"/>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185" name="Google Shape;185;p28"/>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6A- 2 column Various media on white ">
  <p:cSld name="06A- 2 column Various media on white ">
    <p:bg>
      <p:bgPr>
        <a:solidFill>
          <a:schemeClr val="lt1"/>
        </a:solidFill>
        <a:effectLst/>
      </p:bgPr>
    </p:bg>
    <p:spTree>
      <p:nvGrpSpPr>
        <p:cNvPr id="1" name="Shape 186"/>
        <p:cNvGrpSpPr/>
        <p:nvPr/>
      </p:nvGrpSpPr>
      <p:grpSpPr>
        <a:xfrm>
          <a:off x="0" y="0"/>
          <a:ext cx="0" cy="0"/>
          <a:chOff x="0" y="0"/>
          <a:chExt cx="0" cy="0"/>
        </a:xfrm>
      </p:grpSpPr>
      <p:sp>
        <p:nvSpPr>
          <p:cNvPr id="187" name="Google Shape;187;p29"/>
          <p:cNvSpPr txBox="1">
            <a:spLocks noGrp="1"/>
          </p:cNvSpPr>
          <p:nvPr>
            <p:ph type="body" idx="1"/>
          </p:nvPr>
        </p:nvSpPr>
        <p:spPr>
          <a:xfrm>
            <a:off x="290513" y="1347614"/>
            <a:ext cx="4199843" cy="3168352"/>
          </a:xfrm>
          <a:prstGeom prst="rect">
            <a:avLst/>
          </a:prstGeom>
          <a:noFill/>
          <a:ln>
            <a:noFill/>
          </a:ln>
        </p:spPr>
        <p:txBody>
          <a:bodyPr spcFirstLastPara="1" wrap="square" lIns="0" tIns="35100" rIns="0" bIns="0" anchor="t" anchorCtr="0">
            <a:normAutofit/>
          </a:bodyPr>
          <a:lstStyle>
            <a:lvl1pPr marL="457200" marR="0" lvl="0" indent="-228600" algn="l" rtl="0">
              <a:lnSpc>
                <a:spcPct val="100000"/>
              </a:lnSpc>
              <a:spcBef>
                <a:spcPts val="200"/>
              </a:spcBef>
              <a:spcAft>
                <a:spcPts val="0"/>
              </a:spcAft>
              <a:buClr>
                <a:srgbClr val="7C7C81"/>
              </a:buClr>
              <a:buSzPts val="1200"/>
              <a:buFont typeface="Arial"/>
              <a:buNone/>
              <a:defRPr sz="12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8" name="Google Shape;188;p29"/>
          <p:cNvSpPr txBox="1">
            <a:spLocks noGrp="1"/>
          </p:cNvSpPr>
          <p:nvPr>
            <p:ph type="body" idx="2"/>
          </p:nvPr>
        </p:nvSpPr>
        <p:spPr>
          <a:xfrm>
            <a:off x="288355" y="987575"/>
            <a:ext cx="4202001"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9" name="Google Shape;189;p29"/>
          <p:cNvSpPr txBox="1">
            <a:spLocks noGrp="1"/>
          </p:cNvSpPr>
          <p:nvPr>
            <p:ph type="body" idx="3"/>
          </p:nvPr>
        </p:nvSpPr>
        <p:spPr>
          <a:xfrm>
            <a:off x="4635749" y="1347614"/>
            <a:ext cx="4199843" cy="3168352"/>
          </a:xfrm>
          <a:prstGeom prst="rect">
            <a:avLst/>
          </a:prstGeom>
          <a:noFill/>
          <a:ln>
            <a:noFill/>
          </a:ln>
        </p:spPr>
        <p:txBody>
          <a:bodyPr spcFirstLastPara="1" wrap="square" lIns="0" tIns="35100" rIns="0" bIns="0" anchor="t" anchorCtr="0">
            <a:normAutofit/>
          </a:bodyPr>
          <a:lstStyle>
            <a:lvl1pPr marL="457200" marR="0" lvl="0" indent="-228600" algn="l" rtl="0">
              <a:lnSpc>
                <a:spcPct val="100000"/>
              </a:lnSpc>
              <a:spcBef>
                <a:spcPts val="200"/>
              </a:spcBef>
              <a:spcAft>
                <a:spcPts val="0"/>
              </a:spcAft>
              <a:buClr>
                <a:srgbClr val="7C7C81"/>
              </a:buClr>
              <a:buSzPts val="1200"/>
              <a:buFont typeface="Arial"/>
              <a:buNone/>
              <a:defRPr sz="12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0" name="Google Shape;190;p29"/>
          <p:cNvSpPr txBox="1">
            <a:spLocks noGrp="1"/>
          </p:cNvSpPr>
          <p:nvPr>
            <p:ph type="body" idx="4"/>
          </p:nvPr>
        </p:nvSpPr>
        <p:spPr>
          <a:xfrm>
            <a:off x="4641382" y="987575"/>
            <a:ext cx="42038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Google Shape;191;p29"/>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92" name="Google Shape;192;p29"/>
          <p:cNvSpPr txBox="1">
            <a:spLocks noGrp="1"/>
          </p:cNvSpPr>
          <p:nvPr>
            <p:ph type="body" idx="5"/>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6"/>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4" name="Google Shape;194;p29"/>
          <p:cNvSpPr txBox="1">
            <a:spLocks noGrp="1"/>
          </p:cNvSpPr>
          <p:nvPr>
            <p:ph type="body" idx="7"/>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95" name="Google Shape;195;p29"/>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196" name="Google Shape;196;p29"/>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6B - 2 coulmn various media with background">
  <p:cSld name="06B - 2 coulmn various media with background">
    <p:bg>
      <p:bgPr>
        <a:solidFill>
          <a:schemeClr val="lt1"/>
        </a:solidFill>
        <a:effectLst/>
      </p:bgPr>
    </p:bg>
    <p:spTree>
      <p:nvGrpSpPr>
        <p:cNvPr id="1" name="Shape 197"/>
        <p:cNvGrpSpPr/>
        <p:nvPr/>
      </p:nvGrpSpPr>
      <p:grpSpPr>
        <a:xfrm>
          <a:off x="0" y="0"/>
          <a:ext cx="0" cy="0"/>
          <a:chOff x="0" y="0"/>
          <a:chExt cx="0" cy="0"/>
        </a:xfrm>
      </p:grpSpPr>
      <p:sp>
        <p:nvSpPr>
          <p:cNvPr id="198" name="Google Shape;198;p30"/>
          <p:cNvSpPr>
            <a:spLocks noGrp="1"/>
          </p:cNvSpPr>
          <p:nvPr>
            <p:ph type="pic" idx="2"/>
          </p:nvPr>
        </p:nvSpPr>
        <p:spPr>
          <a:xfrm>
            <a:off x="1" y="849600"/>
            <a:ext cx="9143999" cy="3769200"/>
          </a:xfrm>
          <a:prstGeom prst="rect">
            <a:avLst/>
          </a:prstGeom>
          <a:solidFill>
            <a:srgbClr val="D8D8D8"/>
          </a:solidFill>
          <a:ln>
            <a:noFill/>
          </a:ln>
        </p:spPr>
      </p:sp>
      <p:sp>
        <p:nvSpPr>
          <p:cNvPr id="199" name="Google Shape;199;p30"/>
          <p:cNvSpPr txBox="1">
            <a:spLocks noGrp="1"/>
          </p:cNvSpPr>
          <p:nvPr>
            <p:ph type="body" idx="1"/>
          </p:nvPr>
        </p:nvSpPr>
        <p:spPr>
          <a:xfrm>
            <a:off x="290513" y="1347614"/>
            <a:ext cx="4199843" cy="3168352"/>
          </a:xfrm>
          <a:prstGeom prst="rect">
            <a:avLst/>
          </a:prstGeom>
          <a:noFill/>
          <a:ln>
            <a:noFill/>
          </a:ln>
        </p:spPr>
        <p:txBody>
          <a:bodyPr spcFirstLastPara="1" wrap="square" lIns="0" tIns="35100" rIns="0" bIns="0" anchor="t" anchorCtr="0">
            <a:norm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3"/>
          </p:nvPr>
        </p:nvSpPr>
        <p:spPr>
          <a:xfrm>
            <a:off x="288355" y="987575"/>
            <a:ext cx="4202001"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4"/>
          </p:nvPr>
        </p:nvSpPr>
        <p:spPr>
          <a:xfrm>
            <a:off x="4635749" y="1347614"/>
            <a:ext cx="4199843" cy="3168352"/>
          </a:xfrm>
          <a:prstGeom prst="rect">
            <a:avLst/>
          </a:prstGeom>
          <a:noFill/>
          <a:ln>
            <a:noFill/>
          </a:ln>
        </p:spPr>
        <p:txBody>
          <a:bodyPr spcFirstLastPara="1" wrap="square" lIns="0" tIns="35100" rIns="0" bIns="0" anchor="t" anchorCtr="0">
            <a:norm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5"/>
          </p:nvPr>
        </p:nvSpPr>
        <p:spPr>
          <a:xfrm>
            <a:off x="4641382" y="987575"/>
            <a:ext cx="42038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04" name="Google Shape;204;p30"/>
          <p:cNvSpPr txBox="1">
            <a:spLocks noGrp="1"/>
          </p:cNvSpPr>
          <p:nvPr>
            <p:ph type="body" idx="6"/>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5" name="Google Shape;205;p30"/>
          <p:cNvSpPr txBox="1">
            <a:spLocks noGrp="1"/>
          </p:cNvSpPr>
          <p:nvPr>
            <p:ph type="body" idx="7"/>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Google Shape;206;p30"/>
          <p:cNvSpPr txBox="1">
            <a:spLocks noGrp="1"/>
          </p:cNvSpPr>
          <p:nvPr>
            <p:ph type="body" idx="8"/>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07" name="Google Shape;207;p30"/>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208" name="Google Shape;208;p30"/>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7 - Pull out facts with background image">
  <p:cSld name="07 - Pull out facts with background image">
    <p:bg>
      <p:bgPr>
        <a:solidFill>
          <a:schemeClr val="lt1"/>
        </a:solidFill>
        <a:effectLst/>
      </p:bgPr>
    </p:bg>
    <p:spTree>
      <p:nvGrpSpPr>
        <p:cNvPr id="1" name="Shape 209"/>
        <p:cNvGrpSpPr/>
        <p:nvPr/>
      </p:nvGrpSpPr>
      <p:grpSpPr>
        <a:xfrm>
          <a:off x="0" y="0"/>
          <a:ext cx="0" cy="0"/>
          <a:chOff x="0" y="0"/>
          <a:chExt cx="0" cy="0"/>
        </a:xfrm>
      </p:grpSpPr>
      <p:sp>
        <p:nvSpPr>
          <p:cNvPr id="210" name="Google Shape;210;p31"/>
          <p:cNvSpPr>
            <a:spLocks noGrp="1"/>
          </p:cNvSpPr>
          <p:nvPr>
            <p:ph type="pic" idx="2"/>
          </p:nvPr>
        </p:nvSpPr>
        <p:spPr>
          <a:xfrm>
            <a:off x="1" y="849600"/>
            <a:ext cx="9143999" cy="3769200"/>
          </a:xfrm>
          <a:prstGeom prst="rect">
            <a:avLst/>
          </a:prstGeom>
          <a:solidFill>
            <a:srgbClr val="D8D8D8"/>
          </a:solidFill>
          <a:ln>
            <a:noFill/>
          </a:ln>
        </p:spPr>
      </p:sp>
      <p:sp>
        <p:nvSpPr>
          <p:cNvPr id="211" name="Google Shape;211;p31"/>
          <p:cNvSpPr txBox="1">
            <a:spLocks noGrp="1"/>
          </p:cNvSpPr>
          <p:nvPr>
            <p:ph type="body" idx="1"/>
          </p:nvPr>
        </p:nvSpPr>
        <p:spPr>
          <a:xfrm>
            <a:off x="296147" y="1319761"/>
            <a:ext cx="1971598" cy="72007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2" name="Google Shape;212;p31"/>
          <p:cNvSpPr txBox="1">
            <a:spLocks noGrp="1"/>
          </p:cNvSpPr>
          <p:nvPr>
            <p:ph type="body" idx="3"/>
          </p:nvPr>
        </p:nvSpPr>
        <p:spPr>
          <a:xfrm>
            <a:off x="296147" y="987575"/>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3" name="Google Shape;213;p31"/>
          <p:cNvSpPr txBox="1">
            <a:spLocks noGrp="1"/>
          </p:cNvSpPr>
          <p:nvPr>
            <p:ph type="body" idx="4"/>
          </p:nvPr>
        </p:nvSpPr>
        <p:spPr>
          <a:xfrm>
            <a:off x="2530552" y="1319759"/>
            <a:ext cx="1971598" cy="7200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Google Shape;214;p31"/>
          <p:cNvSpPr txBox="1">
            <a:spLocks noGrp="1"/>
          </p:cNvSpPr>
          <p:nvPr>
            <p:ph type="body" idx="5"/>
          </p:nvPr>
        </p:nvSpPr>
        <p:spPr>
          <a:xfrm>
            <a:off x="2530552" y="987575"/>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5" name="Google Shape;215;p31"/>
          <p:cNvSpPr txBox="1">
            <a:spLocks noGrp="1"/>
          </p:cNvSpPr>
          <p:nvPr>
            <p:ph type="body" idx="6"/>
          </p:nvPr>
        </p:nvSpPr>
        <p:spPr>
          <a:xfrm>
            <a:off x="289025" y="2516042"/>
            <a:ext cx="1971598" cy="72007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6" name="Google Shape;216;p31"/>
          <p:cNvSpPr txBox="1">
            <a:spLocks noGrp="1"/>
          </p:cNvSpPr>
          <p:nvPr>
            <p:ph type="body" idx="7"/>
          </p:nvPr>
        </p:nvSpPr>
        <p:spPr>
          <a:xfrm>
            <a:off x="289025" y="2183856"/>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1"/>
          <p:cNvSpPr txBox="1">
            <a:spLocks noGrp="1"/>
          </p:cNvSpPr>
          <p:nvPr>
            <p:ph type="body" idx="8"/>
          </p:nvPr>
        </p:nvSpPr>
        <p:spPr>
          <a:xfrm>
            <a:off x="2523430" y="2516040"/>
            <a:ext cx="1971598" cy="7200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8" name="Google Shape;218;p31"/>
          <p:cNvSpPr txBox="1">
            <a:spLocks noGrp="1"/>
          </p:cNvSpPr>
          <p:nvPr>
            <p:ph type="body" idx="9"/>
          </p:nvPr>
        </p:nvSpPr>
        <p:spPr>
          <a:xfrm>
            <a:off x="2523431" y="2183855"/>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9" name="Google Shape;219;p31"/>
          <p:cNvSpPr txBox="1">
            <a:spLocks noGrp="1"/>
          </p:cNvSpPr>
          <p:nvPr>
            <p:ph type="body" idx="13"/>
          </p:nvPr>
        </p:nvSpPr>
        <p:spPr>
          <a:xfrm>
            <a:off x="290513" y="3696025"/>
            <a:ext cx="1971598" cy="72007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1"/>
          <p:cNvSpPr txBox="1">
            <a:spLocks noGrp="1"/>
          </p:cNvSpPr>
          <p:nvPr>
            <p:ph type="body" idx="14"/>
          </p:nvPr>
        </p:nvSpPr>
        <p:spPr>
          <a:xfrm>
            <a:off x="290513" y="3363839"/>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1" name="Google Shape;221;p31"/>
          <p:cNvSpPr txBox="1">
            <a:spLocks noGrp="1"/>
          </p:cNvSpPr>
          <p:nvPr>
            <p:ph type="body" idx="15"/>
          </p:nvPr>
        </p:nvSpPr>
        <p:spPr>
          <a:xfrm>
            <a:off x="2524918" y="3696023"/>
            <a:ext cx="1971598" cy="7200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28A0D3"/>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1"/>
          <p:cNvSpPr txBox="1">
            <a:spLocks noGrp="1"/>
          </p:cNvSpPr>
          <p:nvPr>
            <p:ph type="body" idx="16"/>
          </p:nvPr>
        </p:nvSpPr>
        <p:spPr>
          <a:xfrm>
            <a:off x="2524918" y="3363839"/>
            <a:ext cx="1971597" cy="260176"/>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28A0D3"/>
              </a:buClr>
              <a:buSzPts val="2000"/>
              <a:buFont typeface="Arial"/>
              <a:buNone/>
              <a:defRPr sz="20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3" name="Google Shape;223;p31"/>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4" name="Google Shape;224;p31"/>
          <p:cNvSpPr txBox="1">
            <a:spLocks noGrp="1"/>
          </p:cNvSpPr>
          <p:nvPr>
            <p:ph type="body" idx="17"/>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5" name="Google Shape;225;p31"/>
          <p:cNvSpPr txBox="1">
            <a:spLocks noGrp="1"/>
          </p:cNvSpPr>
          <p:nvPr>
            <p:ph type="body" idx="18"/>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6" name="Google Shape;226;p31"/>
          <p:cNvSpPr txBox="1">
            <a:spLocks noGrp="1"/>
          </p:cNvSpPr>
          <p:nvPr>
            <p:ph type="body" idx="19"/>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27" name="Google Shape;227;p31"/>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228" name="Google Shape;228;p31"/>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8A - quarter copy and chart on white">
  <p:cSld name="08A - quarter copy and chart on white">
    <p:bg>
      <p:bgPr>
        <a:solidFill>
          <a:schemeClr val="lt1"/>
        </a:solidFill>
        <a:effectLst/>
      </p:bgPr>
    </p:bg>
    <p:spTree>
      <p:nvGrpSpPr>
        <p:cNvPr id="1" name="Shape 229"/>
        <p:cNvGrpSpPr/>
        <p:nvPr/>
      </p:nvGrpSpPr>
      <p:grpSpPr>
        <a:xfrm>
          <a:off x="0" y="0"/>
          <a:ext cx="0" cy="0"/>
          <a:chOff x="0" y="0"/>
          <a:chExt cx="0" cy="0"/>
        </a:xfrm>
      </p:grpSpPr>
      <p:sp>
        <p:nvSpPr>
          <p:cNvPr id="230" name="Google Shape;230;p32"/>
          <p:cNvSpPr txBox="1">
            <a:spLocks noGrp="1"/>
          </p:cNvSpPr>
          <p:nvPr>
            <p:ph type="body" idx="1"/>
          </p:nvPr>
        </p:nvSpPr>
        <p:spPr>
          <a:xfrm>
            <a:off x="2915817" y="987574"/>
            <a:ext cx="5937673" cy="331236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rgbClr val="7C7C81"/>
              </a:buClr>
              <a:buSzPts val="1600"/>
              <a:buFont typeface="Arial"/>
              <a:buNone/>
              <a:defRPr sz="16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1" name="Google Shape;231;p32"/>
          <p:cNvSpPr txBox="1">
            <a:spLocks noGrp="1"/>
          </p:cNvSpPr>
          <p:nvPr>
            <p:ph type="body" idx="2"/>
          </p:nvPr>
        </p:nvSpPr>
        <p:spPr>
          <a:xfrm>
            <a:off x="290513" y="1275606"/>
            <a:ext cx="2481287" cy="3024336"/>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2" name="Google Shape;232;p32"/>
          <p:cNvSpPr txBox="1">
            <a:spLocks noGrp="1"/>
          </p:cNvSpPr>
          <p:nvPr>
            <p:ph type="body" idx="3"/>
          </p:nvPr>
        </p:nvSpPr>
        <p:spPr>
          <a:xfrm>
            <a:off x="288354" y="987575"/>
            <a:ext cx="24834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3" name="Google Shape;233;p32"/>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34" name="Google Shape;234;p32"/>
          <p:cNvSpPr txBox="1">
            <a:spLocks noGrp="1"/>
          </p:cNvSpPr>
          <p:nvPr>
            <p:ph type="body" idx="4"/>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5" name="Google Shape;235;p32"/>
          <p:cNvSpPr txBox="1">
            <a:spLocks noGrp="1"/>
          </p:cNvSpPr>
          <p:nvPr>
            <p:ph type="body" idx="5"/>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6" name="Google Shape;236;p32"/>
          <p:cNvSpPr txBox="1">
            <a:spLocks noGrp="1"/>
          </p:cNvSpPr>
          <p:nvPr>
            <p:ph type="body" idx="6"/>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37" name="Google Shape;237;p32"/>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238" name="Google Shape;238;p32"/>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8B - quarter copy and chart on white">
  <p:cSld name="08B - quarter copy and chart on white">
    <p:bg>
      <p:bgPr>
        <a:solidFill>
          <a:schemeClr val="lt1"/>
        </a:solidFill>
        <a:effectLst/>
      </p:bgPr>
    </p:bg>
    <p:spTree>
      <p:nvGrpSpPr>
        <p:cNvPr id="1" name="Shape 239"/>
        <p:cNvGrpSpPr/>
        <p:nvPr/>
      </p:nvGrpSpPr>
      <p:grpSpPr>
        <a:xfrm>
          <a:off x="0" y="0"/>
          <a:ext cx="0" cy="0"/>
          <a:chOff x="0" y="0"/>
          <a:chExt cx="0" cy="0"/>
        </a:xfrm>
      </p:grpSpPr>
      <p:sp>
        <p:nvSpPr>
          <p:cNvPr id="240" name="Google Shape;240;p33"/>
          <p:cNvSpPr>
            <a:spLocks noGrp="1"/>
          </p:cNvSpPr>
          <p:nvPr>
            <p:ph type="pic" idx="2"/>
          </p:nvPr>
        </p:nvSpPr>
        <p:spPr>
          <a:xfrm>
            <a:off x="1" y="849600"/>
            <a:ext cx="9143999" cy="3769200"/>
          </a:xfrm>
          <a:prstGeom prst="rect">
            <a:avLst/>
          </a:prstGeom>
          <a:solidFill>
            <a:srgbClr val="D8D8D8"/>
          </a:solidFill>
          <a:ln>
            <a:noFill/>
          </a:ln>
        </p:spPr>
      </p:sp>
      <p:sp>
        <p:nvSpPr>
          <p:cNvPr id="241" name="Google Shape;241;p33"/>
          <p:cNvSpPr txBox="1">
            <a:spLocks noGrp="1"/>
          </p:cNvSpPr>
          <p:nvPr>
            <p:ph type="body" idx="1"/>
          </p:nvPr>
        </p:nvSpPr>
        <p:spPr>
          <a:xfrm>
            <a:off x="2915817" y="987574"/>
            <a:ext cx="5937673" cy="331236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2" name="Google Shape;242;p33"/>
          <p:cNvSpPr txBox="1">
            <a:spLocks noGrp="1"/>
          </p:cNvSpPr>
          <p:nvPr>
            <p:ph type="body" idx="3"/>
          </p:nvPr>
        </p:nvSpPr>
        <p:spPr>
          <a:xfrm>
            <a:off x="290513" y="1275606"/>
            <a:ext cx="2481287" cy="3024336"/>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33"/>
          <p:cNvSpPr txBox="1">
            <a:spLocks noGrp="1"/>
          </p:cNvSpPr>
          <p:nvPr>
            <p:ph type="body" idx="4"/>
          </p:nvPr>
        </p:nvSpPr>
        <p:spPr>
          <a:xfrm>
            <a:off x="288354" y="987575"/>
            <a:ext cx="2483446"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28A0D3"/>
              </a:buClr>
              <a:buSzPts val="1400"/>
              <a:buFont typeface="Arial"/>
              <a:buNone/>
              <a:defRPr sz="1400" b="1" i="0" u="none" strike="noStrike" cap="none">
                <a:solidFill>
                  <a:srgbClr val="28A0D3"/>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4" name="Google Shape;244;p33"/>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5" name="Google Shape;245;p33"/>
          <p:cNvSpPr txBox="1">
            <a:spLocks noGrp="1"/>
          </p:cNvSpPr>
          <p:nvPr>
            <p:ph type="body" idx="5"/>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6" name="Google Shape;246;p33"/>
          <p:cNvSpPr txBox="1">
            <a:spLocks noGrp="1"/>
          </p:cNvSpPr>
          <p:nvPr>
            <p:ph type="body" idx="6"/>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7" name="Google Shape;247;p33"/>
          <p:cNvSpPr txBox="1">
            <a:spLocks noGrp="1"/>
          </p:cNvSpPr>
          <p:nvPr>
            <p:ph type="body" idx="7"/>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48" name="Google Shape;248;p33"/>
          <p:cNvCxnSpPr/>
          <p:nvPr/>
        </p:nvCxnSpPr>
        <p:spPr>
          <a:xfrm>
            <a:off x="0" y="4622400"/>
            <a:ext cx="9144000" cy="0"/>
          </a:xfrm>
          <a:prstGeom prst="straightConnector1">
            <a:avLst/>
          </a:prstGeom>
          <a:noFill/>
          <a:ln w="12700" cap="flat" cmpd="sng">
            <a:solidFill>
              <a:schemeClr val="accent1"/>
            </a:solidFill>
            <a:prstDash val="solid"/>
            <a:round/>
            <a:headEnd type="none" w="sm" len="sm"/>
            <a:tailEnd type="none" w="sm" len="sm"/>
          </a:ln>
        </p:spPr>
      </p:cxnSp>
      <p:cxnSp>
        <p:nvCxnSpPr>
          <p:cNvPr id="249" name="Google Shape;249;p33"/>
          <p:cNvCxnSpPr/>
          <p:nvPr/>
        </p:nvCxnSpPr>
        <p:spPr>
          <a:xfrm>
            <a:off x="0" y="828000"/>
            <a:ext cx="91440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9A - Full page chart on white">
  <p:cSld name="09A - Full page chart on white">
    <p:bg>
      <p:bgPr>
        <a:solidFill>
          <a:schemeClr val="lt1"/>
        </a:solidFill>
        <a:effectLst/>
      </p:bgPr>
    </p:bg>
    <p:spTree>
      <p:nvGrpSpPr>
        <p:cNvPr id="1" name="Shape 250"/>
        <p:cNvGrpSpPr/>
        <p:nvPr/>
      </p:nvGrpSpPr>
      <p:grpSpPr>
        <a:xfrm>
          <a:off x="0" y="0"/>
          <a:ext cx="0" cy="0"/>
          <a:chOff x="0" y="0"/>
          <a:chExt cx="0" cy="0"/>
        </a:xfrm>
      </p:grpSpPr>
      <p:sp>
        <p:nvSpPr>
          <p:cNvPr id="251" name="Google Shape;251;p34"/>
          <p:cNvSpPr txBox="1">
            <a:spLocks noGrp="1"/>
          </p:cNvSpPr>
          <p:nvPr>
            <p:ph type="body" idx="1"/>
          </p:nvPr>
        </p:nvSpPr>
        <p:spPr>
          <a:xfrm>
            <a:off x="288355" y="987575"/>
            <a:ext cx="4202001"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2" name="Google Shape;252;p34"/>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3" name="Google Shape;253;p34"/>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4" name="Google Shape;254;p34"/>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5" name="Google Shape;255;p34"/>
          <p:cNvSpPr txBox="1">
            <a:spLocks noGrp="1"/>
          </p:cNvSpPr>
          <p:nvPr>
            <p:ph type="body" idx="4"/>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6" name="Google Shape;256;p34"/>
          <p:cNvSpPr txBox="1">
            <a:spLocks noGrp="1"/>
          </p:cNvSpPr>
          <p:nvPr>
            <p:ph type="body" idx="5"/>
          </p:nvPr>
        </p:nvSpPr>
        <p:spPr>
          <a:xfrm>
            <a:off x="288356" y="1275606"/>
            <a:ext cx="8532117"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4pPr>
            <a:lvl5pPr marL="2286000" marR="0" lvl="4"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57" name="Google Shape;257;p34"/>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258" name="Google Shape;258;p34"/>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9B - Full page chart with background image">
  <p:cSld name="09B - Full page chart with background image">
    <p:bg>
      <p:bgPr>
        <a:solidFill>
          <a:schemeClr val="lt1"/>
        </a:solidFill>
        <a:effectLst/>
      </p:bgPr>
    </p:bg>
    <p:spTree>
      <p:nvGrpSpPr>
        <p:cNvPr id="1" name="Shape 259"/>
        <p:cNvGrpSpPr/>
        <p:nvPr/>
      </p:nvGrpSpPr>
      <p:grpSpPr>
        <a:xfrm>
          <a:off x="0" y="0"/>
          <a:ext cx="0" cy="0"/>
          <a:chOff x="0" y="0"/>
          <a:chExt cx="0" cy="0"/>
        </a:xfrm>
      </p:grpSpPr>
      <p:sp>
        <p:nvSpPr>
          <p:cNvPr id="260" name="Google Shape;260;p35"/>
          <p:cNvSpPr>
            <a:spLocks noGrp="1"/>
          </p:cNvSpPr>
          <p:nvPr>
            <p:ph type="pic" idx="2"/>
          </p:nvPr>
        </p:nvSpPr>
        <p:spPr>
          <a:xfrm>
            <a:off x="1" y="849600"/>
            <a:ext cx="9143999" cy="3769200"/>
          </a:xfrm>
          <a:prstGeom prst="rect">
            <a:avLst/>
          </a:prstGeom>
          <a:solidFill>
            <a:srgbClr val="D8D8D8"/>
          </a:solidFill>
          <a:ln>
            <a:noFill/>
          </a:ln>
        </p:spPr>
      </p:sp>
      <p:sp>
        <p:nvSpPr>
          <p:cNvPr id="261" name="Google Shape;261;p35"/>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7C7C81"/>
                </a:solidFill>
                <a:latin typeface="Arial"/>
                <a:ea typeface="Arial"/>
                <a:cs typeface="Arial"/>
                <a:sym typeface="Arial"/>
              </a:defRPr>
            </a:lvl1pPr>
            <a:lvl2pPr marL="0" marR="0" lvl="1" indent="0" algn="r" rtl="0">
              <a:spcBef>
                <a:spcPts val="0"/>
              </a:spcBef>
              <a:buNone/>
              <a:defRPr sz="800" b="0" i="0" u="none" strike="noStrike" cap="none">
                <a:solidFill>
                  <a:srgbClr val="7C7C81"/>
                </a:solidFill>
                <a:latin typeface="Arial"/>
                <a:ea typeface="Arial"/>
                <a:cs typeface="Arial"/>
                <a:sym typeface="Arial"/>
              </a:defRPr>
            </a:lvl2pPr>
            <a:lvl3pPr marL="0" marR="0" lvl="2" indent="0" algn="r" rtl="0">
              <a:spcBef>
                <a:spcPts val="0"/>
              </a:spcBef>
              <a:buNone/>
              <a:defRPr sz="800" b="0" i="0" u="none" strike="noStrike" cap="none">
                <a:solidFill>
                  <a:srgbClr val="7C7C81"/>
                </a:solidFill>
                <a:latin typeface="Arial"/>
                <a:ea typeface="Arial"/>
                <a:cs typeface="Arial"/>
                <a:sym typeface="Arial"/>
              </a:defRPr>
            </a:lvl3pPr>
            <a:lvl4pPr marL="0" marR="0" lvl="3" indent="0" algn="r" rtl="0">
              <a:spcBef>
                <a:spcPts val="0"/>
              </a:spcBef>
              <a:buNone/>
              <a:defRPr sz="800" b="0" i="0" u="none" strike="noStrike" cap="none">
                <a:solidFill>
                  <a:srgbClr val="7C7C81"/>
                </a:solidFill>
                <a:latin typeface="Arial"/>
                <a:ea typeface="Arial"/>
                <a:cs typeface="Arial"/>
                <a:sym typeface="Arial"/>
              </a:defRPr>
            </a:lvl4pPr>
            <a:lvl5pPr marL="0" marR="0" lvl="4" indent="0" algn="r" rtl="0">
              <a:spcBef>
                <a:spcPts val="0"/>
              </a:spcBef>
              <a:buNone/>
              <a:defRPr sz="800" b="0" i="0" u="none" strike="noStrike" cap="none">
                <a:solidFill>
                  <a:srgbClr val="7C7C81"/>
                </a:solidFill>
                <a:latin typeface="Arial"/>
                <a:ea typeface="Arial"/>
                <a:cs typeface="Arial"/>
                <a:sym typeface="Arial"/>
              </a:defRPr>
            </a:lvl5pPr>
            <a:lvl6pPr marL="0" marR="0" lvl="5" indent="0" algn="r" rtl="0">
              <a:spcBef>
                <a:spcPts val="0"/>
              </a:spcBef>
              <a:buNone/>
              <a:defRPr sz="800" b="0" i="0" u="none" strike="noStrike" cap="none">
                <a:solidFill>
                  <a:srgbClr val="7C7C81"/>
                </a:solidFill>
                <a:latin typeface="Arial"/>
                <a:ea typeface="Arial"/>
                <a:cs typeface="Arial"/>
                <a:sym typeface="Arial"/>
              </a:defRPr>
            </a:lvl6pPr>
            <a:lvl7pPr marL="0" marR="0" lvl="6" indent="0" algn="r" rtl="0">
              <a:spcBef>
                <a:spcPts val="0"/>
              </a:spcBef>
              <a:buNone/>
              <a:defRPr sz="800" b="0" i="0" u="none" strike="noStrike" cap="none">
                <a:solidFill>
                  <a:srgbClr val="7C7C81"/>
                </a:solidFill>
                <a:latin typeface="Arial"/>
                <a:ea typeface="Arial"/>
                <a:cs typeface="Arial"/>
                <a:sym typeface="Arial"/>
              </a:defRPr>
            </a:lvl7pPr>
            <a:lvl8pPr marL="0" marR="0" lvl="7" indent="0" algn="r" rtl="0">
              <a:spcBef>
                <a:spcPts val="0"/>
              </a:spcBef>
              <a:buNone/>
              <a:defRPr sz="800" b="0" i="0" u="none" strike="noStrike" cap="none">
                <a:solidFill>
                  <a:srgbClr val="7C7C81"/>
                </a:solidFill>
                <a:latin typeface="Arial"/>
                <a:ea typeface="Arial"/>
                <a:cs typeface="Arial"/>
                <a:sym typeface="Arial"/>
              </a:defRPr>
            </a:lvl8pPr>
            <a:lvl9pPr marL="0" marR="0" lvl="8" indent="0" algn="r" rtl="0">
              <a:spcBef>
                <a:spcPts val="0"/>
              </a:spcBef>
              <a:buNone/>
              <a:defRPr sz="800"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2" name="Google Shape;262;p35"/>
          <p:cNvSpPr txBox="1">
            <a:spLocks noGrp="1"/>
          </p:cNvSpPr>
          <p:nvPr>
            <p:ph type="body" idx="1"/>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rgbClr val="0D0D0D"/>
              </a:buClr>
              <a:buSzPts val="1500"/>
              <a:buFont typeface="Arial"/>
              <a:buNone/>
              <a:defRPr sz="1500" b="0" i="0" u="none" strike="noStrike" cap="none">
                <a:solidFill>
                  <a:srgbClr val="0D0D0D"/>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3" name="Google Shape;263;p35"/>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34694"/>
              </a:buClr>
              <a:buSzPts val="2000"/>
              <a:buFont typeface="Arial"/>
              <a:buNone/>
              <a:defRPr sz="20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4" name="Google Shape;264;p35"/>
          <p:cNvSpPr txBox="1">
            <a:spLocks noGrp="1"/>
          </p:cNvSpPr>
          <p:nvPr>
            <p:ph type="body" idx="4"/>
          </p:nvPr>
        </p:nvSpPr>
        <p:spPr>
          <a:xfrm>
            <a:off x="290513" y="4443959"/>
            <a:ext cx="8562975" cy="144016"/>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700"/>
              <a:buFont typeface="Arial"/>
              <a:buNone/>
              <a:defRPr sz="700" b="0" i="0" u="none" strike="noStrike" cap="none">
                <a:solidFill>
                  <a:srgbClr val="7C7C81"/>
                </a:solidFill>
                <a:latin typeface="Arial"/>
                <a:ea typeface="Arial"/>
                <a:cs typeface="Arial"/>
                <a:sym typeface="Arial"/>
              </a:defRPr>
            </a:lvl1pPr>
            <a:lvl2pPr marL="914400" marR="0" lvl="1"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2pPr>
            <a:lvl3pPr marL="1371600" marR="0" lvl="2" indent="-304800" algn="l" rtl="0">
              <a:spcBef>
                <a:spcPts val="200"/>
              </a:spcBef>
              <a:spcAft>
                <a:spcPts val="0"/>
              </a:spcAft>
              <a:buClr>
                <a:srgbClr val="7C7C81"/>
              </a:buClr>
              <a:buSzPts val="1200"/>
              <a:buFont typeface="Arial"/>
              <a:buChar char="•"/>
              <a:defRPr sz="1200" b="0" i="0" u="none" strike="noStrike" cap="none">
                <a:solidFill>
                  <a:srgbClr val="7C7C81"/>
                </a:solidFill>
                <a:latin typeface="Arial"/>
                <a:ea typeface="Arial"/>
                <a:cs typeface="Arial"/>
                <a:sym typeface="Arial"/>
              </a:defRPr>
            </a:lvl3pPr>
            <a:lvl4pPr marL="1828800" marR="0" lvl="3"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4pPr>
            <a:lvl5pPr marL="2286000" marR="0" lvl="4" indent="-298450" algn="l" rtl="0">
              <a:spcBef>
                <a:spcPts val="200"/>
              </a:spcBef>
              <a:spcAft>
                <a:spcPts val="0"/>
              </a:spcAft>
              <a:buClr>
                <a:srgbClr val="7C7C81"/>
              </a:buClr>
              <a:buSzPts val="1100"/>
              <a:buFont typeface="Arial"/>
              <a:buChar char="»"/>
              <a:defRPr sz="1100" b="0" i="0" u="none" strike="noStrike" cap="none">
                <a:solidFill>
                  <a:srgbClr val="7C7C8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5" name="Google Shape;265;p35"/>
          <p:cNvSpPr txBox="1">
            <a:spLocks noGrp="1"/>
          </p:cNvSpPr>
          <p:nvPr>
            <p:ph type="body" idx="5"/>
          </p:nvPr>
        </p:nvSpPr>
        <p:spPr>
          <a:xfrm>
            <a:off x="288355" y="987575"/>
            <a:ext cx="4202001" cy="195262"/>
          </a:xfrm>
          <a:prstGeom prst="rect">
            <a:avLst/>
          </a:prstGeom>
          <a:noFill/>
          <a:ln>
            <a:noFill/>
          </a:ln>
        </p:spPr>
        <p:txBody>
          <a:bodyPr spcFirstLastPara="1" wrap="square" lIns="0" tIns="0" rIns="0" bIns="0" anchor="t" anchorCtr="0">
            <a:normAutofit/>
          </a:bodyPr>
          <a:lstStyle>
            <a:lvl1pPr marL="457200" marR="0" lvl="0" indent="-228600" algn="l" rtl="0">
              <a:spcBef>
                <a:spcPts val="300"/>
              </a:spcBef>
              <a:spcAft>
                <a:spcPts val="0"/>
              </a:spcAft>
              <a:buClr>
                <a:srgbClr val="034694"/>
              </a:buClr>
              <a:buSzPts val="1400"/>
              <a:buFont typeface="Arial"/>
              <a:buNone/>
              <a:defRPr sz="1400" b="1" i="0" u="none" strike="noStrike" cap="none">
                <a:solidFill>
                  <a:srgbClr val="034694"/>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6" name="Google Shape;266;p35"/>
          <p:cNvSpPr txBox="1">
            <a:spLocks noGrp="1"/>
          </p:cNvSpPr>
          <p:nvPr>
            <p:ph type="body" idx="6"/>
          </p:nvPr>
        </p:nvSpPr>
        <p:spPr>
          <a:xfrm>
            <a:off x="288356" y="1275606"/>
            <a:ext cx="8532117" cy="3168352"/>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spcBef>
                <a:spcPts val="2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67" name="Google Shape;267;p35"/>
          <p:cNvCxnSpPr/>
          <p:nvPr/>
        </p:nvCxnSpPr>
        <p:spPr>
          <a:xfrm>
            <a:off x="0" y="4622400"/>
            <a:ext cx="9144000" cy="0"/>
          </a:xfrm>
          <a:prstGeom prst="straightConnector1">
            <a:avLst/>
          </a:prstGeom>
          <a:noFill/>
          <a:ln w="12700" cap="flat" cmpd="sng">
            <a:solidFill>
              <a:srgbClr val="034694"/>
            </a:solidFill>
            <a:prstDash val="solid"/>
            <a:round/>
            <a:headEnd type="none" w="sm" len="sm"/>
            <a:tailEnd type="none" w="sm" len="sm"/>
          </a:ln>
        </p:spPr>
      </p:cxnSp>
      <p:cxnSp>
        <p:nvCxnSpPr>
          <p:cNvPr id="268" name="Google Shape;268;p35"/>
          <p:cNvCxnSpPr/>
          <p:nvPr/>
        </p:nvCxnSpPr>
        <p:spPr>
          <a:xfrm>
            <a:off x="0" y="828000"/>
            <a:ext cx="9144000" cy="0"/>
          </a:xfrm>
          <a:prstGeom prst="straightConnector1">
            <a:avLst/>
          </a:prstGeom>
          <a:noFill/>
          <a:ln w="38100" cap="flat" cmpd="sng">
            <a:solidFill>
              <a:srgbClr val="034694"/>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 - Full bleed media">
  <p:cSld name="11 - Full bleed media">
    <p:spTree>
      <p:nvGrpSpPr>
        <p:cNvPr id="1" name="Shape 269"/>
        <p:cNvGrpSpPr/>
        <p:nvPr/>
      </p:nvGrpSpPr>
      <p:grpSpPr>
        <a:xfrm>
          <a:off x="0" y="0"/>
          <a:ext cx="0" cy="0"/>
          <a:chOff x="0" y="0"/>
          <a:chExt cx="0" cy="0"/>
        </a:xfrm>
      </p:grpSpPr>
      <p:sp>
        <p:nvSpPr>
          <p:cNvPr id="270" name="Google Shape;270;p36"/>
          <p:cNvSpPr txBox="1">
            <a:spLocks noGrp="1"/>
          </p:cNvSpPr>
          <p:nvPr>
            <p:ph type="body" idx="1"/>
          </p:nvPr>
        </p:nvSpPr>
        <p:spPr>
          <a:xfrm>
            <a:off x="-1587" y="0"/>
            <a:ext cx="9144000" cy="5143500"/>
          </a:xfrm>
          <a:prstGeom prst="rect">
            <a:avLst/>
          </a:prstGeom>
          <a:solidFill>
            <a:srgbClr val="D9D9D9"/>
          </a:solidFill>
          <a:ln>
            <a:noFill/>
          </a:ln>
        </p:spPr>
        <p:txBody>
          <a:bodyPr spcFirstLastPara="1" wrap="square" lIns="68575" tIns="34275" rIns="68575" bIns="34275" anchor="t" anchorCtr="1">
            <a:noAutofit/>
          </a:bodyPr>
          <a:lstStyle>
            <a:lvl1pPr marL="457200" marR="0" lvl="0" indent="-228600" algn="ctr" rtl="0">
              <a:spcBef>
                <a:spcPts val="400"/>
              </a:spcBef>
              <a:spcAft>
                <a:spcPts val="0"/>
              </a:spcAft>
              <a:buClr>
                <a:srgbClr val="7C7C81"/>
              </a:buClr>
              <a:buSzPts val="1800"/>
              <a:buFont typeface="Arial"/>
              <a:buNone/>
              <a:defRPr sz="18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2 - Thank you with Background image">
  <p:cSld name="12 - Thank you with Background image">
    <p:spTree>
      <p:nvGrpSpPr>
        <p:cNvPr id="1" name="Shape 271"/>
        <p:cNvGrpSpPr/>
        <p:nvPr/>
      </p:nvGrpSpPr>
      <p:grpSpPr>
        <a:xfrm>
          <a:off x="0" y="0"/>
          <a:ext cx="0" cy="0"/>
          <a:chOff x="0" y="0"/>
          <a:chExt cx="0" cy="0"/>
        </a:xfrm>
      </p:grpSpPr>
      <p:sp>
        <p:nvSpPr>
          <p:cNvPr id="272" name="Google Shape;272;p37"/>
          <p:cNvSpPr txBox="1">
            <a:spLocks noGrp="1"/>
          </p:cNvSpPr>
          <p:nvPr>
            <p:ph type="body" idx="1"/>
          </p:nvPr>
        </p:nvSpPr>
        <p:spPr>
          <a:xfrm>
            <a:off x="0" y="0"/>
            <a:ext cx="9144000" cy="5143500"/>
          </a:xfrm>
          <a:prstGeom prst="rect">
            <a:avLst/>
          </a:prstGeom>
          <a:solidFill>
            <a:srgbClr val="D9D9D9"/>
          </a:solidFill>
          <a:ln>
            <a:noFill/>
          </a:ln>
        </p:spPr>
        <p:txBody>
          <a:bodyPr spcFirstLastPara="1" wrap="square" lIns="68575" tIns="34275" rIns="68575" bIns="34275" anchor="t" anchorCtr="1">
            <a:noAutofit/>
          </a:bodyPr>
          <a:lstStyle>
            <a:lvl1pPr marL="457200" marR="0" lvl="0" indent="-228600" algn="ctr" rtl="0">
              <a:spcBef>
                <a:spcPts val="400"/>
              </a:spcBef>
              <a:spcAft>
                <a:spcPts val="0"/>
              </a:spcAft>
              <a:buClr>
                <a:srgbClr val="7C7C81"/>
              </a:buClr>
              <a:buSzPts val="1800"/>
              <a:buFont typeface="Arial"/>
              <a:buNone/>
              <a:defRPr sz="1800" b="0" i="0" u="none" strike="noStrike" cap="none">
                <a:solidFill>
                  <a:srgbClr val="7C7C81"/>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3" name="Google Shape;273;p37"/>
          <p:cNvSpPr txBox="1">
            <a:spLocks noGrp="1"/>
          </p:cNvSpPr>
          <p:nvPr>
            <p:ph type="body" idx="2"/>
          </p:nvPr>
        </p:nvSpPr>
        <p:spPr>
          <a:xfrm>
            <a:off x="287412" y="3723877"/>
            <a:ext cx="2700412" cy="1008461"/>
          </a:xfrm>
          <a:prstGeom prst="rect">
            <a:avLst/>
          </a:prstGeom>
          <a:noFill/>
          <a:ln>
            <a:noFill/>
          </a:ln>
        </p:spPr>
        <p:txBody>
          <a:bodyPr spcFirstLastPara="1" wrap="square" lIns="0" tIns="34275" rIns="0" bIns="34275" anchor="t" anchorCtr="0">
            <a:noAutofit/>
          </a:bodyPr>
          <a:lstStyle>
            <a:lvl1pPr marL="457200" marR="0" lvl="0" indent="-228600" algn="l"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406400" algn="l" rtl="0">
              <a:spcBef>
                <a:spcPts val="600"/>
              </a:spcBef>
              <a:spcAft>
                <a:spcPts val="0"/>
              </a:spcAft>
              <a:buClr>
                <a:srgbClr val="7C7C81"/>
              </a:buClr>
              <a:buSzPts val="2800"/>
              <a:buFont typeface="Arial"/>
              <a:buChar char="–"/>
              <a:defRPr sz="2800" b="0" i="0" u="none" strike="noStrike" cap="none">
                <a:solidFill>
                  <a:srgbClr val="7C7C81"/>
                </a:solidFill>
                <a:latin typeface="Helvetica Neue Light"/>
                <a:ea typeface="Helvetica Neue Light"/>
                <a:cs typeface="Helvetica Neue Light"/>
                <a:sym typeface="Helvetica Neue Light"/>
              </a:defRPr>
            </a:lvl2pPr>
            <a:lvl3pPr marL="1371600" marR="0" lvl="2" indent="-381000" algn="l" rtl="0">
              <a:spcBef>
                <a:spcPts val="500"/>
              </a:spcBef>
              <a:spcAft>
                <a:spcPts val="0"/>
              </a:spcAft>
              <a:buClr>
                <a:srgbClr val="7C7C81"/>
              </a:buClr>
              <a:buSzPts val="2400"/>
              <a:buFont typeface="Arial"/>
              <a:buChar char="•"/>
              <a:defRPr sz="2400" b="0" i="0" u="none" strike="noStrike" cap="none">
                <a:solidFill>
                  <a:srgbClr val="7C7C81"/>
                </a:solidFill>
                <a:latin typeface="Helvetica Neue Light"/>
                <a:ea typeface="Helvetica Neue Light"/>
                <a:cs typeface="Helvetica Neue Light"/>
                <a:sym typeface="Helvetica Neue Light"/>
              </a:defRPr>
            </a:lvl3pPr>
            <a:lvl4pPr marL="1828800" marR="0" lvl="3"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4pPr>
            <a:lvl5pPr marL="2286000" marR="0" lvl="4" indent="-355600" algn="l" rtl="0">
              <a:spcBef>
                <a:spcPts val="400"/>
              </a:spcBef>
              <a:spcAft>
                <a:spcPts val="0"/>
              </a:spcAft>
              <a:buClr>
                <a:srgbClr val="7C7C81"/>
              </a:buClr>
              <a:buSzPts val="2000"/>
              <a:buFont typeface="Arial"/>
              <a:buChar char="»"/>
              <a:defRPr sz="2000" b="0" i="0" u="none" strike="noStrike" cap="none">
                <a:solidFill>
                  <a:srgbClr val="7C7C81"/>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4" name="Google Shape;274;p37"/>
          <p:cNvSpPr txBox="1">
            <a:spLocks noGrp="1"/>
          </p:cNvSpPr>
          <p:nvPr>
            <p:ph type="title"/>
          </p:nvPr>
        </p:nvSpPr>
        <p:spPr>
          <a:xfrm>
            <a:off x="290513" y="2211710"/>
            <a:ext cx="3129359" cy="901700"/>
          </a:xfrm>
          <a:prstGeom prst="rect">
            <a:avLst/>
          </a:prstGeom>
          <a:noFill/>
          <a:ln>
            <a:noFill/>
          </a:ln>
        </p:spPr>
        <p:txBody>
          <a:bodyPr spcFirstLastPara="1" wrap="square" lIns="0" tIns="34275" rIns="0" bIns="34275" anchor="t" anchorCtr="0">
            <a:noAutofit/>
          </a:bodyPr>
          <a:lstStyle>
            <a:lvl1pPr marR="0" lvl="0" algn="l" rtl="0">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 - Blank">
  <p:cSld name="10 - Blank">
    <p:spTree>
      <p:nvGrpSpPr>
        <p:cNvPr id="1" name="Shape 275"/>
        <p:cNvGrpSpPr/>
        <p:nvPr/>
      </p:nvGrpSpPr>
      <p:grpSpPr>
        <a:xfrm>
          <a:off x="0" y="0"/>
          <a:ext cx="0" cy="0"/>
          <a:chOff x="0" y="0"/>
          <a:chExt cx="0" cy="0"/>
        </a:xfrm>
      </p:grpSpPr>
      <p:sp>
        <p:nvSpPr>
          <p:cNvPr id="276" name="Google Shape;276;p38"/>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77"/>
        <p:cNvGrpSpPr/>
        <p:nvPr/>
      </p:nvGrpSpPr>
      <p:grpSpPr>
        <a:xfrm>
          <a:off x="0" y="0"/>
          <a:ext cx="0" cy="0"/>
          <a:chOff x="0" y="0"/>
          <a:chExt cx="0" cy="0"/>
        </a:xfrm>
      </p:grpSpPr>
      <p:sp>
        <p:nvSpPr>
          <p:cNvPr id="278" name="Google Shape;278;p39"/>
          <p:cNvSpPr txBox="1">
            <a:spLocks noGrp="1"/>
          </p:cNvSpPr>
          <p:nvPr>
            <p:ph type="sldNum" idx="12"/>
          </p:nvPr>
        </p:nvSpPr>
        <p:spPr>
          <a:xfrm>
            <a:off x="8853488" y="4776599"/>
            <a:ext cx="230093" cy="20843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0" marR="0" lvl="1" indent="0" algn="l" rtl="0">
              <a:spcBef>
                <a:spcPts val="0"/>
              </a:spcBef>
              <a:buNone/>
              <a:defRPr sz="1400" b="0" i="0" u="none" strike="noStrike" cap="none">
                <a:solidFill>
                  <a:schemeClr val="dk1"/>
                </a:solidFill>
                <a:latin typeface="Arial"/>
                <a:ea typeface="Arial"/>
                <a:cs typeface="Arial"/>
                <a:sym typeface="Arial"/>
              </a:defRPr>
            </a:lvl2pPr>
            <a:lvl3pPr marL="0" marR="0" lvl="2" indent="0" algn="l" rtl="0">
              <a:spcBef>
                <a:spcPts val="0"/>
              </a:spcBef>
              <a:buNone/>
              <a:defRPr sz="1400" b="0" i="0" u="none" strike="noStrike" cap="none">
                <a:solidFill>
                  <a:schemeClr val="dk1"/>
                </a:solidFill>
                <a:latin typeface="Arial"/>
                <a:ea typeface="Arial"/>
                <a:cs typeface="Arial"/>
                <a:sym typeface="Arial"/>
              </a:defRPr>
            </a:lvl3pPr>
            <a:lvl4pPr marL="0" marR="0" lvl="3" indent="0" algn="l" rtl="0">
              <a:spcBef>
                <a:spcPts val="0"/>
              </a:spcBef>
              <a:buNone/>
              <a:defRPr sz="1400" b="0" i="0" u="none" strike="noStrike" cap="none">
                <a:solidFill>
                  <a:schemeClr val="dk1"/>
                </a:solidFill>
                <a:latin typeface="Arial"/>
                <a:ea typeface="Arial"/>
                <a:cs typeface="Arial"/>
                <a:sym typeface="Arial"/>
              </a:defRPr>
            </a:lvl4pPr>
            <a:lvl5pPr marL="0" marR="0" lvl="4" indent="0" algn="l" rtl="0">
              <a:spcBef>
                <a:spcPts val="0"/>
              </a:spcBef>
              <a:buNone/>
              <a:defRPr sz="1400" b="0" i="0" u="none" strike="noStrike" cap="none">
                <a:solidFill>
                  <a:schemeClr val="dk1"/>
                </a:solidFill>
                <a:latin typeface="Arial"/>
                <a:ea typeface="Arial"/>
                <a:cs typeface="Arial"/>
                <a:sym typeface="Arial"/>
              </a:defRPr>
            </a:lvl5pPr>
            <a:lvl6pPr marL="0" marR="0" lvl="5" indent="0" algn="l" rtl="0">
              <a:spcBef>
                <a:spcPts val="0"/>
              </a:spcBef>
              <a:buNone/>
              <a:defRPr sz="1400" b="0" i="0" u="none" strike="noStrike" cap="none">
                <a:solidFill>
                  <a:schemeClr val="dk1"/>
                </a:solidFill>
                <a:latin typeface="Arial"/>
                <a:ea typeface="Arial"/>
                <a:cs typeface="Arial"/>
                <a:sym typeface="Arial"/>
              </a:defRPr>
            </a:lvl6pPr>
            <a:lvl7pPr marL="0" marR="0" lvl="6" indent="0" algn="l" rtl="0">
              <a:spcBef>
                <a:spcPts val="0"/>
              </a:spcBef>
              <a:buNone/>
              <a:defRPr sz="1400" b="0" i="0" u="none" strike="noStrike" cap="none">
                <a:solidFill>
                  <a:schemeClr val="dk1"/>
                </a:solidFill>
                <a:latin typeface="Arial"/>
                <a:ea typeface="Arial"/>
                <a:cs typeface="Arial"/>
                <a:sym typeface="Arial"/>
              </a:defRPr>
            </a:lvl7pPr>
            <a:lvl8pPr marL="0" marR="0" lvl="7" indent="0" algn="l" rtl="0">
              <a:spcBef>
                <a:spcPts val="0"/>
              </a:spcBef>
              <a:buNone/>
              <a:defRPr sz="1400" b="0" i="0" u="none" strike="noStrike" cap="none">
                <a:solidFill>
                  <a:schemeClr val="dk1"/>
                </a:solidFill>
                <a:latin typeface="Arial"/>
                <a:ea typeface="Arial"/>
                <a:cs typeface="Arial"/>
                <a:sym typeface="Arial"/>
              </a:defRPr>
            </a:lvl8pPr>
            <a:lvl9pPr marL="0" marR="0" lvl="8" indent="0" algn="l" rtl="0">
              <a:spcBef>
                <a:spcPts val="0"/>
              </a:spcBef>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279" name="Google Shape;279;p39"/>
          <p:cNvSpPr txBox="1">
            <a:spLocks noGrp="1"/>
          </p:cNvSpPr>
          <p:nvPr>
            <p:ph type="body" idx="1"/>
          </p:nvPr>
        </p:nvSpPr>
        <p:spPr>
          <a:xfrm>
            <a:off x="288356" y="1087438"/>
            <a:ext cx="8532117" cy="3212504"/>
          </a:xfrm>
          <a:prstGeom prst="rect">
            <a:avLst/>
          </a:prstGeom>
          <a:noFill/>
          <a:ln>
            <a:noFill/>
          </a:ln>
        </p:spPr>
        <p:txBody>
          <a:bodyPr spcFirstLastPara="1" wrap="square" lIns="0" tIns="0" rIns="0" bIns="0" anchor="t" anchorCtr="0">
            <a:noAutofit/>
          </a:bodyPr>
          <a:lstStyle>
            <a:lvl1pPr marL="457200" marR="0" lvl="0" indent="-304800" algn="l" rtl="0">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spcBef>
                <a:spcPts val="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spcBef>
                <a:spcPts val="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spcBef>
                <a:spcPts val="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0" name="Google Shape;280;p39"/>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lvl1pPr marL="457200" marR="0" lvl="0" indent="-228600" algn="l" rtl="0">
              <a:spcBef>
                <a:spcPts val="300"/>
              </a:spcBef>
              <a:spcAft>
                <a:spcPts val="0"/>
              </a:spcAft>
              <a:buClr>
                <a:schemeClr val="accent6"/>
              </a:buClr>
              <a:buSzPts val="1500"/>
              <a:buFont typeface="Arial"/>
              <a:buNone/>
              <a:defRPr sz="1500" b="0" i="0" u="none" strike="noStrike" cap="none">
                <a:solidFill>
                  <a:schemeClr val="accent6"/>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1" name="Google Shape;281;p39"/>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200"/>
              </a:spcBef>
              <a:spcAft>
                <a:spcPts val="0"/>
              </a:spcAft>
              <a:buClr>
                <a:srgbClr val="7C7C81"/>
              </a:buClr>
              <a:buSzPts val="1200"/>
              <a:buFont typeface="Arial"/>
              <a:buNone/>
              <a:defRPr sz="1200" b="1" i="0" u="none" strike="noStrike" cap="none">
                <a:solidFill>
                  <a:srgbClr val="7C7C8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34694"/>
        </a:solidFill>
        <a:effectLst/>
      </p:bgPr>
    </p:bg>
    <p:spTree>
      <p:nvGrpSpPr>
        <p:cNvPr id="1" name="Shape 50"/>
        <p:cNvGrpSpPr/>
        <p:nvPr/>
      </p:nvGrpSpPr>
      <p:grpSpPr>
        <a:xfrm>
          <a:off x="0" y="0"/>
          <a:ext cx="0" cy="0"/>
          <a:chOff x="0" y="0"/>
          <a:chExt cx="0" cy="0"/>
        </a:xfrm>
      </p:grpSpPr>
      <p:pic>
        <p:nvPicPr>
          <p:cNvPr id="51" name="Google Shape;51;p13" descr="Chelsea F.C. - Wikipedia"/>
          <p:cNvPicPr preferRelativeResize="0"/>
          <p:nvPr/>
        </p:nvPicPr>
        <p:blipFill rotWithShape="1">
          <a:blip r:embed="rId28">
            <a:alphaModFix/>
          </a:blip>
          <a:srcRect/>
          <a:stretch/>
        </p:blipFill>
        <p:spPr>
          <a:xfrm>
            <a:off x="8489976" y="4714501"/>
            <a:ext cx="359365" cy="359365"/>
          </a:xfrm>
          <a:prstGeom prst="rect">
            <a:avLst/>
          </a:prstGeom>
          <a:noFill/>
          <a:ln>
            <a:noFill/>
          </a:ln>
        </p:spPr>
      </p:pic>
      <p:pic>
        <p:nvPicPr>
          <p:cNvPr id="52" name="Google Shape;52;p13"/>
          <p:cNvPicPr preferRelativeResize="0"/>
          <p:nvPr/>
        </p:nvPicPr>
        <p:blipFill>
          <a:blip r:embed="rId29">
            <a:alphaModFix/>
          </a:blip>
          <a:stretch>
            <a:fillRect/>
          </a:stretch>
        </p:blipFill>
        <p:spPr>
          <a:xfrm>
            <a:off x="8055954" y="4717793"/>
            <a:ext cx="359376" cy="356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docs.google.com/presentation/d/1rGntP2QkR1ubtB2pdVVz1Inf05eK7eVA2tUy7XggirE/edit?usp=shari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oscored.com/Regions/252/Tournaments/2/Seasons/8228/Stages/18685/TeamStatistics/England-Premier-League-2020-2021" TargetMode="External"/><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slide" Target="slide17.xml"/><Relationship Id="rId5" Type="http://schemas.openxmlformats.org/officeDocument/2006/relationships/slide" Target="slide10.xml"/><Relationship Id="rId10" Type="http://schemas.openxmlformats.org/officeDocument/2006/relationships/image" Target="../media/image6.png"/><Relationship Id="rId4" Type="http://schemas.openxmlformats.org/officeDocument/2006/relationships/slide" Target="slide5.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5X1cSehLg6s" TargetMode="External"/><Relationship Id="rId13" Type="http://schemas.openxmlformats.org/officeDocument/2006/relationships/hyperlink" Target="https://twitter.com/the_spearman" TargetMode="External"/><Relationship Id="rId18" Type="http://schemas.openxmlformats.org/officeDocument/2006/relationships/image" Target="../media/image62.png"/><Relationship Id="rId3" Type="http://schemas.openxmlformats.org/officeDocument/2006/relationships/hyperlink" Target="https://fivethirtyeight.com/methodology/how-our-club-soccer-predictions-work/" TargetMode="External"/><Relationship Id="rId21" Type="http://schemas.openxmlformats.org/officeDocument/2006/relationships/image" Target="../media/image2.png"/><Relationship Id="rId7" Type="http://schemas.openxmlformats.org/officeDocument/2006/relationships/hyperlink" Target="https://www.youtube.com/watch?v=VX3T-4lB2o0" TargetMode="External"/><Relationship Id="rId12" Type="http://schemas.openxmlformats.org/officeDocument/2006/relationships/hyperlink" Target="https://twitter.com/suds_g" TargetMode="External"/><Relationship Id="rId17" Type="http://schemas.openxmlformats.org/officeDocument/2006/relationships/image" Target="../media/image40.png"/><Relationship Id="rId2" Type="http://schemas.openxmlformats.org/officeDocument/2006/relationships/notesSlide" Target="../notesSlides/notesSlide28.xml"/><Relationship Id="rId16" Type="http://schemas.openxmlformats.org/officeDocument/2006/relationships/image" Target="../media/image39.png"/><Relationship Id="rId20"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hyperlink" Target="https://www.youtube.com/watch?v=8TrleFklEsE" TargetMode="External"/><Relationship Id="rId11" Type="http://schemas.openxmlformats.org/officeDocument/2006/relationships/hyperlink" Target="https://twitter.com/JaviOnData" TargetMode="External"/><Relationship Id="rId5" Type="http://schemas.openxmlformats.org/officeDocument/2006/relationships/hyperlink" Target="https://twitter.com/EightyFivePoint" TargetMode="External"/><Relationship Id="rId15" Type="http://schemas.openxmlformats.org/officeDocument/2006/relationships/hyperlink" Target="https://www.youtube.com/watch?v=kHTq9cwdkGA" TargetMode="External"/><Relationship Id="rId10" Type="http://schemas.openxmlformats.org/officeDocument/2006/relationships/hyperlink" Target="https://github.com/Friends-of-Tracking-Data-FoTD/LaurieOnTracking" TargetMode="External"/><Relationship Id="rId19" Type="http://schemas.openxmlformats.org/officeDocument/2006/relationships/image" Target="../media/image63.png"/><Relationship Id="rId4" Type="http://schemas.openxmlformats.org/officeDocument/2006/relationships/hyperlink" Target="https://cartilagefreecaptain.sbnation.com/2015/10/19/9295905/premier-league-projections-and-new-expected-goals" TargetMode="External"/><Relationship Id="rId9" Type="http://schemas.openxmlformats.org/officeDocument/2006/relationships/hyperlink" Target="https://www.youtube.com/watch?v=KXSLKwADXKI" TargetMode="External"/><Relationship Id="rId14" Type="http://schemas.openxmlformats.org/officeDocument/2006/relationships/hyperlink" Target="https://twitter.com/Soccermatic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0"/>
          <p:cNvSpPr/>
          <p:nvPr/>
        </p:nvSpPr>
        <p:spPr>
          <a:xfrm>
            <a:off x="105725" y="3665400"/>
            <a:ext cx="6327600" cy="140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2700" b="1" i="0" u="none" strike="noStrike" cap="none">
                <a:solidFill>
                  <a:schemeClr val="lt1"/>
                </a:solidFill>
                <a:latin typeface="Helvetica Neue"/>
                <a:ea typeface="Helvetica Neue"/>
                <a:cs typeface="Helvetica Neue"/>
                <a:sym typeface="Helvetica Neue"/>
              </a:rPr>
              <a:t>Chelsea Group Project</a:t>
            </a:r>
            <a:endParaRPr sz="1100">
              <a:solidFill>
                <a:schemeClr val="lt1"/>
              </a:solidFill>
            </a:endParaRPr>
          </a:p>
          <a:p>
            <a:pPr marL="0" marR="0" lvl="0" indent="0" algn="l" rtl="0">
              <a:spcBef>
                <a:spcPts val="0"/>
              </a:spcBef>
              <a:spcAft>
                <a:spcPts val="0"/>
              </a:spcAft>
              <a:buNone/>
            </a:pPr>
            <a:r>
              <a:rPr lang="en-GB" sz="2300" b="1" i="0" u="none" strike="noStrike" cap="none">
                <a:solidFill>
                  <a:schemeClr val="lt1"/>
                </a:solidFill>
                <a:latin typeface="Helvetica Neue"/>
                <a:ea typeface="Helvetica Neue"/>
                <a:cs typeface="Helvetica Neue"/>
                <a:sym typeface="Helvetica Neue"/>
              </a:rPr>
              <a:t>October 202</a:t>
            </a:r>
            <a:r>
              <a:rPr lang="en-GB" sz="2300" b="1">
                <a:solidFill>
                  <a:schemeClr val="lt1"/>
                </a:solidFill>
                <a:latin typeface="Helvetica Neue"/>
                <a:ea typeface="Helvetica Neue"/>
                <a:cs typeface="Helvetica Neue"/>
                <a:sym typeface="Helvetica Neue"/>
              </a:rPr>
              <a:t>2</a:t>
            </a:r>
            <a:endParaRPr sz="1100">
              <a:solidFill>
                <a:schemeClr val="lt1"/>
              </a:solidFill>
            </a:endParaRPr>
          </a:p>
          <a:p>
            <a:pPr marL="0" marR="0" lvl="0" indent="0" algn="l" rtl="0">
              <a:spcBef>
                <a:spcPts val="0"/>
              </a:spcBef>
              <a:spcAft>
                <a:spcPts val="0"/>
              </a:spcAft>
              <a:buNone/>
            </a:pPr>
            <a:r>
              <a:rPr lang="en-GB" sz="1100" b="1" i="0" u="none" strike="noStrike" cap="none">
                <a:solidFill>
                  <a:schemeClr val="lt1"/>
                </a:solidFill>
                <a:latin typeface="Helvetica Neue"/>
                <a:ea typeface="Helvetica Neue"/>
                <a:cs typeface="Helvetica Neue"/>
                <a:sym typeface="Helvetica Neue"/>
              </a:rPr>
              <a:t>David Andersson, Edd Webster, Leyla A</a:t>
            </a:r>
            <a:r>
              <a:rPr lang="en-GB" sz="1100" b="1">
                <a:solidFill>
                  <a:schemeClr val="lt1"/>
                </a:solidFill>
                <a:latin typeface="Helvetica Neue"/>
                <a:ea typeface="Helvetica Neue"/>
                <a:cs typeface="Helvetica Neue"/>
                <a:sym typeface="Helvetica Neue"/>
              </a:rPr>
              <a:t>bdul Kader</a:t>
            </a:r>
            <a:r>
              <a:rPr lang="en-GB" sz="1100" b="1" i="0" u="none" strike="noStrike" cap="none">
                <a:solidFill>
                  <a:schemeClr val="lt1"/>
                </a:solidFill>
                <a:latin typeface="Helvetica Neue"/>
                <a:ea typeface="Helvetica Neue"/>
                <a:cs typeface="Helvetica Neue"/>
                <a:sym typeface="Helvetica Neue"/>
              </a:rPr>
              <a:t>, Lukas Schmid, Mattias Holmström, Paula Borst, Tim Solig, Yash Karle</a:t>
            </a:r>
            <a:endParaRPr sz="1100">
              <a:solidFill>
                <a:schemeClr val="lt1"/>
              </a:solidFill>
            </a:endParaRPr>
          </a:p>
          <a:p>
            <a:pPr marL="0" marR="0" lvl="0" indent="0" algn="l" rtl="0">
              <a:spcBef>
                <a:spcPts val="0"/>
              </a:spcBef>
              <a:spcAft>
                <a:spcPts val="0"/>
              </a:spcAft>
              <a:buNone/>
            </a:pPr>
            <a:r>
              <a:rPr lang="en-GB" sz="700" b="0" i="0" u="none" strike="noStrike" cap="none">
                <a:solidFill>
                  <a:schemeClr val="lt1"/>
                </a:solidFill>
                <a:latin typeface="Helvetica Neue"/>
                <a:ea typeface="Helvetica Neue"/>
                <a:cs typeface="Helvetica Neue"/>
                <a:sym typeface="Helvetica Neue"/>
              </a:rPr>
              <a:t>Slides: </a:t>
            </a:r>
            <a:r>
              <a:rPr lang="en-GB" sz="700" b="0" i="0" u="sng" strike="noStrike" cap="none">
                <a:solidFill>
                  <a:schemeClr val="lt1"/>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https://docs.google.com/presentation/d/1rGntP2QkR1ubtB2pdVVz1Inf05eK7eVA2tUy7XggirE/edit?usp=sharing</a:t>
            </a:r>
            <a:r>
              <a:rPr lang="en-GB" sz="700" b="0" i="0" u="none" strike="noStrike" cap="none">
                <a:solidFill>
                  <a:schemeClr val="lt1"/>
                </a:solidFill>
                <a:latin typeface="Helvetica Neue"/>
                <a:ea typeface="Helvetica Neue"/>
                <a:cs typeface="Helvetica Neue"/>
                <a:sym typeface="Helvetica Neue"/>
              </a:rPr>
              <a:t> </a:t>
            </a:r>
            <a:endParaRPr sz="1100">
              <a:solidFill>
                <a:schemeClr val="lt1"/>
              </a:solidFill>
            </a:endParaRPr>
          </a:p>
          <a:p>
            <a:pPr marL="0" marR="0" lvl="0" indent="0" algn="l" rtl="0">
              <a:spcBef>
                <a:spcPts val="0"/>
              </a:spcBef>
              <a:spcAft>
                <a:spcPts val="0"/>
              </a:spcAft>
              <a:buNone/>
            </a:pPr>
            <a:r>
              <a:rPr lang="en-GB" sz="700" b="0" i="0" u="none" strike="noStrike" cap="none">
                <a:solidFill>
                  <a:schemeClr val="lt1"/>
                </a:solidFill>
                <a:latin typeface="Helvetica Neue"/>
                <a:ea typeface="Helvetica Neue"/>
                <a:cs typeface="Helvetica Neue"/>
                <a:sym typeface="Helvetica Neue"/>
              </a:rPr>
              <a:t>Code: </a:t>
            </a:r>
            <a:endParaRPr sz="1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p:nvPr/>
        </p:nvSpPr>
        <p:spPr>
          <a:xfrm>
            <a:off x="272846" y="1788275"/>
            <a:ext cx="8642700" cy="1517400"/>
          </a:xfrm>
          <a:prstGeom prst="rect">
            <a:avLst/>
          </a:prstGeom>
          <a:noFill/>
          <a:ln>
            <a:noFill/>
          </a:ln>
        </p:spPr>
        <p:txBody>
          <a:bodyPr spcFirstLastPara="1" wrap="square" lIns="68575" tIns="34275" rIns="68575" bIns="34275" anchor="t" anchorCtr="0">
            <a:noAutofit/>
          </a:bodyPr>
          <a:lstStyle/>
          <a:p>
            <a:pPr marL="0" lvl="0" indent="0" algn="ctr" rtl="0">
              <a:lnSpc>
                <a:spcPct val="88888"/>
              </a:lnSpc>
              <a:spcBef>
                <a:spcPts val="0"/>
              </a:spcBef>
              <a:spcAft>
                <a:spcPts val="0"/>
              </a:spcAft>
              <a:buClr>
                <a:schemeClr val="lt1"/>
              </a:buClr>
              <a:buSzPts val="3400"/>
              <a:buFont typeface="Arial"/>
              <a:buNone/>
            </a:pPr>
            <a:r>
              <a:rPr lang="en-GB" sz="3400" b="1">
                <a:solidFill>
                  <a:schemeClr val="lt1"/>
                </a:solidFill>
              </a:rPr>
              <a:t>Project 2: Set Pieces</a:t>
            </a:r>
            <a:endParaRPr sz="1100"/>
          </a:p>
          <a:p>
            <a:pPr marL="0" lvl="0" indent="0" algn="ctr" rtl="0">
              <a:lnSpc>
                <a:spcPct val="133333"/>
              </a:lnSpc>
              <a:spcBef>
                <a:spcPts val="0"/>
              </a:spcBef>
              <a:spcAft>
                <a:spcPts val="0"/>
              </a:spcAft>
              <a:buClr>
                <a:srgbClr val="FEF3B0"/>
              </a:buClr>
              <a:buSzPts val="2300"/>
              <a:buFont typeface="Arial"/>
              <a:buNone/>
            </a:pPr>
            <a:r>
              <a:rPr lang="en-GB" sz="2300" b="1">
                <a:solidFill>
                  <a:srgbClr val="FEF3B0"/>
                </a:solidFill>
              </a:rPr>
              <a:t>To investigate clubs strengths and weaknesses with free-kicks, corners and throw-ins</a:t>
            </a:r>
            <a:endParaRPr sz="1100"/>
          </a:p>
          <a:p>
            <a:pPr marL="0" marR="0" lvl="0" indent="0" algn="ctr" rtl="0">
              <a:lnSpc>
                <a:spcPct val="133333"/>
              </a:lnSpc>
              <a:spcBef>
                <a:spcPts val="0"/>
              </a:spcBef>
              <a:spcAft>
                <a:spcPts val="0"/>
              </a:spcAft>
              <a:buClr>
                <a:srgbClr val="FEF3B0"/>
              </a:buClr>
              <a:buSzPts val="2300"/>
              <a:buFont typeface="Arial"/>
              <a:buNone/>
            </a:pPr>
            <a:endParaRPr sz="3400" b="1">
              <a:solidFill>
                <a:schemeClr val="lt1"/>
              </a:solidFill>
            </a:endParaRPr>
          </a:p>
        </p:txBody>
      </p:sp>
      <p:cxnSp>
        <p:nvCxnSpPr>
          <p:cNvPr id="409" name="Google Shape;409;p49"/>
          <p:cNvCxnSpPr/>
          <p:nvPr/>
        </p:nvCxnSpPr>
        <p:spPr>
          <a:xfrm>
            <a:off x="2640246" y="1253684"/>
            <a:ext cx="3863400" cy="0"/>
          </a:xfrm>
          <a:prstGeom prst="straightConnector1">
            <a:avLst/>
          </a:prstGeom>
          <a:noFill/>
          <a:ln w="28575" cap="flat" cmpd="sng">
            <a:solidFill>
              <a:srgbClr val="DCA111"/>
            </a:solidFill>
            <a:prstDash val="solid"/>
            <a:round/>
            <a:headEnd type="none" w="sm" len="sm"/>
            <a:tailEnd type="none" w="sm" len="sm"/>
          </a:ln>
        </p:spPr>
      </p:cxnSp>
      <p:cxnSp>
        <p:nvCxnSpPr>
          <p:cNvPr id="410" name="Google Shape;410;p49"/>
          <p:cNvCxnSpPr/>
          <p:nvPr/>
        </p:nvCxnSpPr>
        <p:spPr>
          <a:xfrm>
            <a:off x="2640246" y="3685037"/>
            <a:ext cx="3863400"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body" idx="1"/>
          </p:nvPr>
        </p:nvSpPr>
        <p:spPr>
          <a:xfrm>
            <a:off x="288350" y="1630175"/>
            <a:ext cx="8499300" cy="1507500"/>
          </a:xfrm>
          <a:prstGeom prst="rect">
            <a:avLst/>
          </a:prstGeom>
          <a:no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en-GB" sz="3000" b="1" i="1">
                <a:solidFill>
                  <a:srgbClr val="1A449D"/>
                </a:solidFill>
              </a:rPr>
              <a:t>Chelsea scored 12 out of 58 goals in the 20/21 Premier League season from a set piece*</a:t>
            </a:r>
            <a:endParaRPr sz="3000" b="1" i="1">
              <a:solidFill>
                <a:srgbClr val="1A449D"/>
              </a:solidFill>
            </a:endParaRPr>
          </a:p>
        </p:txBody>
      </p:sp>
      <p:sp>
        <p:nvSpPr>
          <p:cNvPr id="416" name="Google Shape;416;p50"/>
          <p:cNvSpPr txBox="1">
            <a:spLocks noGrp="1"/>
          </p:cNvSpPr>
          <p:nvPr>
            <p:ph type="body" idx="2"/>
          </p:nvPr>
        </p:nvSpPr>
        <p:spPr>
          <a:xfrm>
            <a:off x="290525" y="4691769"/>
            <a:ext cx="8562900" cy="24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7C7C81"/>
              </a:buClr>
              <a:buSzPts val="700"/>
              <a:buFont typeface="Arial"/>
              <a:buNone/>
            </a:pPr>
            <a:r>
              <a:rPr lang="en-GB" sz="700">
                <a:solidFill>
                  <a:srgbClr val="7C7C81"/>
                </a:solidFill>
              </a:rPr>
              <a:t>*A set piece is defined as a goal coming directly from a set piece or initiated from a dead-ball situation and later resulting in a goal from the subsequent actions.</a:t>
            </a:r>
            <a:endParaRPr sz="700">
              <a:solidFill>
                <a:srgbClr val="7C7C81"/>
              </a:solidFill>
            </a:endParaRPr>
          </a:p>
          <a:p>
            <a:pPr marL="0" marR="0" lvl="0" indent="0" algn="l" rtl="0">
              <a:lnSpc>
                <a:spcPct val="100000"/>
              </a:lnSpc>
              <a:spcBef>
                <a:spcPts val="0"/>
              </a:spcBef>
              <a:spcAft>
                <a:spcPts val="0"/>
              </a:spcAft>
              <a:buClr>
                <a:srgbClr val="7C7C81"/>
              </a:buClr>
              <a:buSzPts val="700"/>
              <a:buFont typeface="Arial"/>
              <a:buNone/>
            </a:pPr>
            <a:r>
              <a:rPr lang="en-GB" sz="700">
                <a:solidFill>
                  <a:srgbClr val="7C7C81"/>
                </a:solidFill>
              </a:rPr>
              <a:t>Reference: </a:t>
            </a:r>
            <a:r>
              <a:rPr lang="en-GB" sz="700" u="sng">
                <a:solidFill>
                  <a:schemeClr val="hlink"/>
                </a:solidFill>
                <a:hlinkClick r:id="rId3"/>
              </a:rPr>
              <a:t>whoscored.com/Regions/252/Tournaments/2/Seasons/8228/Stages/18685/TeamStatistics/England-Premier-League-2020-2021</a:t>
            </a:r>
            <a:r>
              <a:rPr lang="en-GB" sz="700">
                <a:solidFill>
                  <a:srgbClr val="7C7C81"/>
                </a:solidFill>
              </a:rPr>
              <a:t> </a:t>
            </a:r>
            <a:endParaRPr sz="700">
              <a:solidFill>
                <a:srgbClr val="7C7C8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body" idx="1"/>
          </p:nvPr>
        </p:nvSpPr>
        <p:spPr>
          <a:xfrm>
            <a:off x="288350" y="999825"/>
            <a:ext cx="8532000" cy="344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018"/>
              <a:buNone/>
            </a:pPr>
            <a:r>
              <a:rPr lang="en-GB" sz="1210" b="1" dirty="0">
                <a:solidFill>
                  <a:srgbClr val="0D0D0D"/>
                </a:solidFill>
              </a:rPr>
              <a:t>Objectives:</a:t>
            </a:r>
            <a:endParaRPr sz="1210" b="1" dirty="0">
              <a:solidFill>
                <a:srgbClr val="0D0D0D"/>
              </a:solidFill>
            </a:endParaRPr>
          </a:p>
          <a:p>
            <a:pPr marL="0" lvl="0" indent="0" algn="l" rtl="0">
              <a:lnSpc>
                <a:spcPct val="80000"/>
              </a:lnSpc>
              <a:spcBef>
                <a:spcPts val="0"/>
              </a:spcBef>
              <a:spcAft>
                <a:spcPts val="0"/>
              </a:spcAft>
              <a:buSzPts val="1018"/>
              <a:buNone/>
            </a:pPr>
            <a:endParaRPr sz="1210" b="1"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Analyse set pieces; free-kicks, throw-ins and corners, and how they contributed to Chelsea’s success in the 2020/2021 season.</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Identify possible weaknesses in the set pieces.</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Compare Chelsea’s set piece performance (mainly focused on the offense) with the rest of the league, also focusing on the top 6, based on expected goal (xG) and expected threat (xT) values. </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Did switching from Lampard to Tuchel mid-season have any impact for set-pieces?</a:t>
            </a:r>
            <a:endParaRPr sz="1210" dirty="0">
              <a:solidFill>
                <a:srgbClr val="0D0D0D"/>
              </a:solidFill>
            </a:endParaRPr>
          </a:p>
          <a:p>
            <a:pPr marL="0" lvl="0" indent="0" algn="l" rtl="0">
              <a:lnSpc>
                <a:spcPct val="80000"/>
              </a:lnSpc>
              <a:spcBef>
                <a:spcPts val="0"/>
              </a:spcBef>
              <a:spcAft>
                <a:spcPts val="0"/>
              </a:spcAft>
              <a:buSzPts val="1018"/>
              <a:buNone/>
            </a:pPr>
            <a:endParaRPr sz="1210" dirty="0">
              <a:solidFill>
                <a:srgbClr val="0D0D0D"/>
              </a:solidFill>
            </a:endParaRPr>
          </a:p>
          <a:p>
            <a:pPr marL="0" lvl="0" indent="0" algn="l" rtl="0">
              <a:lnSpc>
                <a:spcPct val="80000"/>
              </a:lnSpc>
              <a:spcBef>
                <a:spcPts val="0"/>
              </a:spcBef>
              <a:spcAft>
                <a:spcPts val="0"/>
              </a:spcAft>
              <a:buSzPts val="1018"/>
              <a:buNone/>
            </a:pPr>
            <a:r>
              <a:rPr lang="en-GB" sz="1210" b="1" dirty="0">
                <a:solidFill>
                  <a:srgbClr val="0D0D0D"/>
                </a:solidFill>
              </a:rPr>
              <a:t>Methods used:</a:t>
            </a:r>
            <a:endParaRPr sz="1210" b="1" dirty="0">
              <a:solidFill>
                <a:srgbClr val="0D0D0D"/>
              </a:solidFill>
            </a:endParaRPr>
          </a:p>
          <a:p>
            <a:pPr marL="0" lvl="0" indent="0" algn="l" rtl="0">
              <a:lnSpc>
                <a:spcPct val="80000"/>
              </a:lnSpc>
              <a:spcBef>
                <a:spcPts val="0"/>
              </a:spcBef>
              <a:spcAft>
                <a:spcPts val="0"/>
              </a:spcAft>
              <a:buSzPts val="1018"/>
              <a:buNone/>
            </a:pPr>
            <a:endParaRPr sz="1210" b="1"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Heatmaps to investigate possible trends in how set pieces are carried out. </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Possession chains &amp; their visualizations to isolate specific event chains that led to shots (whether successful or not).</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Line graphs indicating Chelsea’s xG and xT performance per game week &amp; average lines for the </a:t>
            </a:r>
            <a:r>
              <a:rPr lang="en-GB" sz="1210" dirty="0" err="1">
                <a:solidFill>
                  <a:srgbClr val="0D0D0D"/>
                </a:solidFill>
              </a:rPr>
              <a:t>xGs</a:t>
            </a:r>
            <a:r>
              <a:rPr lang="en-GB" sz="1210" dirty="0">
                <a:solidFill>
                  <a:srgbClr val="0D0D0D"/>
                </a:solidFill>
              </a:rPr>
              <a:t> of the top 6 and all teams in the league. </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Possession chains with their calculated xT values.</a:t>
            </a:r>
            <a:endParaRPr sz="1210"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Ranked list of Chelsea’s top players based on xG &amp; xT values.</a:t>
            </a:r>
            <a:endParaRPr sz="1210" dirty="0">
              <a:solidFill>
                <a:srgbClr val="0D0D0D"/>
              </a:solidFill>
            </a:endParaRPr>
          </a:p>
          <a:p>
            <a:pPr marL="0" lvl="0" indent="0" algn="l" rtl="0">
              <a:lnSpc>
                <a:spcPct val="80000"/>
              </a:lnSpc>
              <a:spcBef>
                <a:spcPts val="0"/>
              </a:spcBef>
              <a:spcAft>
                <a:spcPts val="0"/>
              </a:spcAft>
              <a:buSzPts val="1018"/>
              <a:buNone/>
            </a:pPr>
            <a:endParaRPr sz="1210" dirty="0">
              <a:solidFill>
                <a:srgbClr val="0D0D0D"/>
              </a:solidFill>
            </a:endParaRPr>
          </a:p>
          <a:p>
            <a:pPr marL="0" lvl="0" indent="0" algn="l" rtl="0">
              <a:lnSpc>
                <a:spcPct val="80000"/>
              </a:lnSpc>
              <a:spcBef>
                <a:spcPts val="0"/>
              </a:spcBef>
              <a:spcAft>
                <a:spcPts val="0"/>
              </a:spcAft>
              <a:buSzPts val="1018"/>
              <a:buNone/>
            </a:pPr>
            <a:r>
              <a:rPr lang="en-GB" sz="1210" b="1" dirty="0">
                <a:solidFill>
                  <a:srgbClr val="0D0D0D"/>
                </a:solidFill>
              </a:rPr>
              <a:t>Notes:</a:t>
            </a:r>
            <a:endParaRPr sz="1210" b="1" dirty="0">
              <a:solidFill>
                <a:srgbClr val="0D0D0D"/>
              </a:solidFill>
            </a:endParaRPr>
          </a:p>
          <a:p>
            <a:pPr marL="0" lvl="0" indent="0" algn="l" rtl="0">
              <a:lnSpc>
                <a:spcPct val="80000"/>
              </a:lnSpc>
              <a:spcBef>
                <a:spcPts val="0"/>
              </a:spcBef>
              <a:spcAft>
                <a:spcPts val="0"/>
              </a:spcAft>
              <a:buSzPts val="1018"/>
              <a:buNone/>
            </a:pPr>
            <a:endParaRPr sz="1210" b="1" dirty="0">
              <a:solidFill>
                <a:srgbClr val="0D0D0D"/>
              </a:solidFill>
            </a:endParaRPr>
          </a:p>
          <a:p>
            <a:pPr marL="457200" lvl="0" indent="-305435" algn="l" rtl="0">
              <a:lnSpc>
                <a:spcPct val="80000"/>
              </a:lnSpc>
              <a:spcBef>
                <a:spcPts val="0"/>
              </a:spcBef>
              <a:spcAft>
                <a:spcPts val="0"/>
              </a:spcAft>
              <a:buClr>
                <a:srgbClr val="0D0D0D"/>
              </a:buClr>
              <a:buSzPts val="1210"/>
              <a:buChar char="•"/>
            </a:pPr>
            <a:r>
              <a:rPr lang="en-GB" sz="1210" dirty="0">
                <a:solidFill>
                  <a:srgbClr val="0D0D0D"/>
                </a:solidFill>
              </a:rPr>
              <a:t>Possession chains were filtered to the following:</a:t>
            </a:r>
            <a:endParaRPr sz="1210" dirty="0">
              <a:solidFill>
                <a:srgbClr val="0D0D0D"/>
              </a:solidFill>
            </a:endParaRPr>
          </a:p>
          <a:p>
            <a:pPr marL="914400" lvl="1" indent="-305435" algn="l" rtl="0">
              <a:lnSpc>
                <a:spcPct val="80000"/>
              </a:lnSpc>
              <a:spcBef>
                <a:spcPts val="0"/>
              </a:spcBef>
              <a:spcAft>
                <a:spcPts val="0"/>
              </a:spcAft>
              <a:buClr>
                <a:srgbClr val="0D0D0D"/>
              </a:buClr>
              <a:buSzPts val="1210"/>
              <a:buChar char="–"/>
            </a:pPr>
            <a:r>
              <a:rPr lang="en-GB" sz="1210" dirty="0">
                <a:solidFill>
                  <a:srgbClr val="0D0D0D"/>
                </a:solidFill>
              </a:rPr>
              <a:t>Only chains with duration &lt;25s </a:t>
            </a:r>
            <a:endParaRPr sz="1210" dirty="0">
              <a:solidFill>
                <a:srgbClr val="0D0D0D"/>
              </a:solidFill>
            </a:endParaRPr>
          </a:p>
          <a:p>
            <a:pPr marL="914400" lvl="1" indent="-305435" algn="l" rtl="0">
              <a:lnSpc>
                <a:spcPct val="80000"/>
              </a:lnSpc>
              <a:spcBef>
                <a:spcPts val="0"/>
              </a:spcBef>
              <a:spcAft>
                <a:spcPts val="0"/>
              </a:spcAft>
              <a:buClr>
                <a:srgbClr val="0D0D0D"/>
              </a:buClr>
              <a:buSzPts val="1210"/>
              <a:buChar char="–"/>
            </a:pPr>
            <a:r>
              <a:rPr lang="en-GB" sz="1210" dirty="0">
                <a:solidFill>
                  <a:srgbClr val="0D0D0D"/>
                </a:solidFill>
              </a:rPr>
              <a:t>Only chains with a shot distance &lt;30m</a:t>
            </a:r>
            <a:endParaRPr sz="1210" dirty="0">
              <a:solidFill>
                <a:srgbClr val="0D0D0D"/>
              </a:solidFill>
            </a:endParaRPr>
          </a:p>
          <a:p>
            <a:pPr marL="0" lvl="0" indent="0" algn="l" rtl="0">
              <a:lnSpc>
                <a:spcPct val="80000"/>
              </a:lnSpc>
              <a:spcBef>
                <a:spcPts val="0"/>
              </a:spcBef>
              <a:spcAft>
                <a:spcPts val="0"/>
              </a:spcAft>
              <a:buSzPts val="1018"/>
              <a:buNone/>
            </a:pPr>
            <a:endParaRPr sz="1210" dirty="0">
              <a:solidFill>
                <a:srgbClr val="0D0D0D"/>
              </a:solidFill>
            </a:endParaRPr>
          </a:p>
        </p:txBody>
      </p:sp>
      <p:sp>
        <p:nvSpPr>
          <p:cNvPr id="423" name="Google Shape;423;p51"/>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424" name="Google Shape;424;p51"/>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a:t>Goals &amp; Methods</a:t>
            </a:r>
            <a:endParaRPr/>
          </a:p>
        </p:txBody>
      </p:sp>
      <p:sp>
        <p:nvSpPr>
          <p:cNvPr id="425" name="Google Shape;425;p51"/>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a:t>Objectives of this Set Pieces Analysis</a:t>
            </a:r>
            <a:endParaRPr/>
          </a:p>
        </p:txBody>
      </p:sp>
      <p:sp>
        <p:nvSpPr>
          <p:cNvPr id="426" name="Google Shape;426;p51"/>
          <p:cNvSpPr txBox="1">
            <a:spLocks noGrp="1"/>
          </p:cNvSpPr>
          <p:nvPr>
            <p:ph type="body" idx="4"/>
          </p:nvPr>
        </p:nvSpPr>
        <p:spPr>
          <a:xfrm>
            <a:off x="290513" y="4443959"/>
            <a:ext cx="8562975" cy="1440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body" idx="2"/>
          </p:nvPr>
        </p:nvSpPr>
        <p:spPr>
          <a:xfrm>
            <a:off x="296148" y="431801"/>
            <a:ext cx="7527000" cy="2031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p>
        </p:txBody>
      </p:sp>
      <p:sp>
        <p:nvSpPr>
          <p:cNvPr id="432" name="Google Shape;432;p52"/>
          <p:cNvSpPr txBox="1">
            <a:spLocks noGrp="1"/>
          </p:cNvSpPr>
          <p:nvPr>
            <p:ph type="body" idx="3"/>
          </p:nvPr>
        </p:nvSpPr>
        <p:spPr>
          <a:xfrm>
            <a:off x="290526" y="123475"/>
            <a:ext cx="8456100" cy="356400"/>
          </a:xfrm>
          <a:prstGeom prst="rect">
            <a:avLst/>
          </a:prstGeom>
        </p:spPr>
        <p:txBody>
          <a:bodyPr spcFirstLastPara="1" wrap="square" lIns="0" tIns="0" rIns="0" bIns="0" anchor="t" anchorCtr="0">
            <a:noAutofit/>
          </a:bodyPr>
          <a:lstStyle/>
          <a:p>
            <a:pPr marL="0" lvl="0" indent="0" algn="l" rtl="0">
              <a:spcBef>
                <a:spcPts val="400"/>
              </a:spcBef>
              <a:spcAft>
                <a:spcPts val="0"/>
              </a:spcAft>
              <a:buNone/>
            </a:pPr>
            <a:r>
              <a:rPr lang="en-GB" sz="1900"/>
              <a:t>League Comparison of Expected Goals (xG) Generated from Set-Pieces</a:t>
            </a:r>
            <a:endParaRPr sz="1900"/>
          </a:p>
        </p:txBody>
      </p:sp>
      <p:sp>
        <p:nvSpPr>
          <p:cNvPr id="433" name="Google Shape;433;p52"/>
          <p:cNvSpPr txBox="1">
            <a:spLocks noGrp="1"/>
          </p:cNvSpPr>
          <p:nvPr>
            <p:ph type="body" idx="4"/>
          </p:nvPr>
        </p:nvSpPr>
        <p:spPr>
          <a:xfrm>
            <a:off x="290513" y="4443959"/>
            <a:ext cx="8562900" cy="14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34" name="Google Shape;434;p52"/>
          <p:cNvPicPr preferRelativeResize="0"/>
          <p:nvPr/>
        </p:nvPicPr>
        <p:blipFill>
          <a:blip r:embed="rId3">
            <a:alphaModFix/>
          </a:blip>
          <a:stretch>
            <a:fillRect/>
          </a:stretch>
        </p:blipFill>
        <p:spPr>
          <a:xfrm>
            <a:off x="595375" y="1492000"/>
            <a:ext cx="2552400" cy="1753200"/>
          </a:xfrm>
          <a:prstGeom prst="rect">
            <a:avLst/>
          </a:prstGeom>
          <a:noFill/>
          <a:ln>
            <a:noFill/>
          </a:ln>
        </p:spPr>
      </p:pic>
      <p:pic>
        <p:nvPicPr>
          <p:cNvPr id="435" name="Google Shape;435;p52"/>
          <p:cNvPicPr preferRelativeResize="0"/>
          <p:nvPr/>
        </p:nvPicPr>
        <p:blipFill>
          <a:blip r:embed="rId4">
            <a:alphaModFix/>
          </a:blip>
          <a:stretch>
            <a:fillRect/>
          </a:stretch>
        </p:blipFill>
        <p:spPr>
          <a:xfrm>
            <a:off x="5872134" y="1492000"/>
            <a:ext cx="2552400" cy="1753200"/>
          </a:xfrm>
          <a:prstGeom prst="rect">
            <a:avLst/>
          </a:prstGeom>
          <a:noFill/>
          <a:ln>
            <a:noFill/>
          </a:ln>
        </p:spPr>
      </p:pic>
      <p:pic>
        <p:nvPicPr>
          <p:cNvPr id="436" name="Google Shape;436;p52"/>
          <p:cNvPicPr preferRelativeResize="0"/>
          <p:nvPr/>
        </p:nvPicPr>
        <p:blipFill>
          <a:blip r:embed="rId5">
            <a:alphaModFix/>
          </a:blip>
          <a:stretch>
            <a:fillRect/>
          </a:stretch>
        </p:blipFill>
        <p:spPr>
          <a:xfrm>
            <a:off x="3278159" y="1492000"/>
            <a:ext cx="2552400" cy="1753200"/>
          </a:xfrm>
          <a:prstGeom prst="rect">
            <a:avLst/>
          </a:prstGeom>
          <a:noFill/>
          <a:ln>
            <a:noFill/>
          </a:ln>
        </p:spPr>
      </p:pic>
      <p:pic>
        <p:nvPicPr>
          <p:cNvPr id="437" name="Google Shape;437;p52"/>
          <p:cNvPicPr preferRelativeResize="0"/>
          <p:nvPr/>
        </p:nvPicPr>
        <p:blipFill>
          <a:blip r:embed="rId6">
            <a:alphaModFix/>
          </a:blip>
          <a:stretch>
            <a:fillRect/>
          </a:stretch>
        </p:blipFill>
        <p:spPr>
          <a:xfrm>
            <a:off x="3691925" y="3477725"/>
            <a:ext cx="1724850" cy="65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txBox="1">
            <a:spLocks noGrp="1"/>
          </p:cNvSpPr>
          <p:nvPr>
            <p:ph type="body" idx="2"/>
          </p:nvPr>
        </p:nvSpPr>
        <p:spPr>
          <a:xfrm>
            <a:off x="296148" y="431801"/>
            <a:ext cx="7527000" cy="2031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p>
        </p:txBody>
      </p:sp>
      <p:sp>
        <p:nvSpPr>
          <p:cNvPr id="443" name="Google Shape;443;p53"/>
          <p:cNvSpPr txBox="1">
            <a:spLocks noGrp="1"/>
          </p:cNvSpPr>
          <p:nvPr>
            <p:ph type="body" idx="3"/>
          </p:nvPr>
        </p:nvSpPr>
        <p:spPr>
          <a:xfrm>
            <a:off x="290525" y="123475"/>
            <a:ext cx="8479500" cy="356400"/>
          </a:xfrm>
          <a:prstGeom prst="rect">
            <a:avLst/>
          </a:prstGeom>
        </p:spPr>
        <p:txBody>
          <a:bodyPr spcFirstLastPara="1" wrap="square" lIns="0" tIns="0" rIns="0" bIns="0" anchor="t" anchorCtr="0">
            <a:noAutofit/>
          </a:bodyPr>
          <a:lstStyle/>
          <a:p>
            <a:pPr marL="0" lvl="0" indent="0" algn="l" rtl="0">
              <a:spcBef>
                <a:spcPts val="400"/>
              </a:spcBef>
              <a:spcAft>
                <a:spcPts val="0"/>
              </a:spcAft>
              <a:buNone/>
            </a:pPr>
            <a:r>
              <a:rPr lang="en-GB" sz="1900"/>
              <a:t>League Comparison of Expected Threat (xT) Generated From Set-pieces</a:t>
            </a:r>
            <a:endParaRPr sz="1900"/>
          </a:p>
        </p:txBody>
      </p:sp>
      <p:sp>
        <p:nvSpPr>
          <p:cNvPr id="444" name="Google Shape;444;p53"/>
          <p:cNvSpPr txBox="1">
            <a:spLocks noGrp="1"/>
          </p:cNvSpPr>
          <p:nvPr>
            <p:ph type="body" idx="4"/>
          </p:nvPr>
        </p:nvSpPr>
        <p:spPr>
          <a:xfrm>
            <a:off x="290513" y="4443959"/>
            <a:ext cx="8562900" cy="14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45" name="Google Shape;445;p53"/>
          <p:cNvPicPr preferRelativeResize="0"/>
          <p:nvPr/>
        </p:nvPicPr>
        <p:blipFill>
          <a:blip r:embed="rId3">
            <a:alphaModFix/>
          </a:blip>
          <a:stretch>
            <a:fillRect/>
          </a:stretch>
        </p:blipFill>
        <p:spPr>
          <a:xfrm>
            <a:off x="6053075" y="1490400"/>
            <a:ext cx="2552400" cy="1753200"/>
          </a:xfrm>
          <a:prstGeom prst="rect">
            <a:avLst/>
          </a:prstGeom>
          <a:noFill/>
          <a:ln>
            <a:noFill/>
          </a:ln>
        </p:spPr>
      </p:pic>
      <p:pic>
        <p:nvPicPr>
          <p:cNvPr id="446" name="Google Shape;446;p53"/>
          <p:cNvPicPr preferRelativeResize="0"/>
          <p:nvPr/>
        </p:nvPicPr>
        <p:blipFill>
          <a:blip r:embed="rId4">
            <a:alphaModFix/>
          </a:blip>
          <a:stretch>
            <a:fillRect/>
          </a:stretch>
        </p:blipFill>
        <p:spPr>
          <a:xfrm>
            <a:off x="3319388" y="1490400"/>
            <a:ext cx="2552400" cy="1753200"/>
          </a:xfrm>
          <a:prstGeom prst="rect">
            <a:avLst/>
          </a:prstGeom>
          <a:noFill/>
          <a:ln>
            <a:noFill/>
          </a:ln>
        </p:spPr>
      </p:pic>
      <p:pic>
        <p:nvPicPr>
          <p:cNvPr id="447" name="Google Shape;447;p53"/>
          <p:cNvPicPr preferRelativeResize="0"/>
          <p:nvPr/>
        </p:nvPicPr>
        <p:blipFill>
          <a:blip r:embed="rId5">
            <a:alphaModFix/>
          </a:blip>
          <a:stretch>
            <a:fillRect/>
          </a:stretch>
        </p:blipFill>
        <p:spPr>
          <a:xfrm>
            <a:off x="585775" y="1491150"/>
            <a:ext cx="2552351" cy="1751700"/>
          </a:xfrm>
          <a:prstGeom prst="rect">
            <a:avLst/>
          </a:prstGeom>
          <a:noFill/>
          <a:ln>
            <a:noFill/>
          </a:ln>
        </p:spPr>
      </p:pic>
      <p:pic>
        <p:nvPicPr>
          <p:cNvPr id="448" name="Google Shape;448;p53"/>
          <p:cNvPicPr preferRelativeResize="0"/>
          <p:nvPr/>
        </p:nvPicPr>
        <p:blipFill>
          <a:blip r:embed="rId6">
            <a:alphaModFix/>
          </a:blip>
          <a:stretch>
            <a:fillRect/>
          </a:stretch>
        </p:blipFill>
        <p:spPr>
          <a:xfrm>
            <a:off x="3693600" y="3477600"/>
            <a:ext cx="1804000" cy="66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a:spLocks noGrp="1"/>
          </p:cNvSpPr>
          <p:nvPr>
            <p:ph type="body" idx="2"/>
          </p:nvPr>
        </p:nvSpPr>
        <p:spPr>
          <a:xfrm>
            <a:off x="296148" y="431801"/>
            <a:ext cx="7527000" cy="2031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p>
        </p:txBody>
      </p:sp>
      <p:sp>
        <p:nvSpPr>
          <p:cNvPr id="454" name="Google Shape;454;p54"/>
          <p:cNvSpPr txBox="1">
            <a:spLocks noGrp="1"/>
          </p:cNvSpPr>
          <p:nvPr>
            <p:ph type="body" idx="3"/>
          </p:nvPr>
        </p:nvSpPr>
        <p:spPr>
          <a:xfrm>
            <a:off x="290513" y="123478"/>
            <a:ext cx="7527000" cy="356400"/>
          </a:xfrm>
          <a:prstGeom prst="rect">
            <a:avLst/>
          </a:prstGeom>
        </p:spPr>
        <p:txBody>
          <a:bodyPr spcFirstLastPara="1" wrap="square" lIns="0" tIns="0" rIns="0" bIns="0" anchor="t" anchorCtr="0">
            <a:noAutofit/>
          </a:bodyPr>
          <a:lstStyle/>
          <a:p>
            <a:pPr marL="0" lvl="0" indent="0" algn="l" rtl="0">
              <a:spcBef>
                <a:spcPts val="400"/>
              </a:spcBef>
              <a:spcAft>
                <a:spcPts val="0"/>
              </a:spcAft>
              <a:buNone/>
            </a:pPr>
            <a:r>
              <a:rPr lang="en-GB"/>
              <a:t>Heatmaps of Corners and Free-kicks for Chelsea</a:t>
            </a:r>
            <a:endParaRPr/>
          </a:p>
        </p:txBody>
      </p:sp>
      <p:sp>
        <p:nvSpPr>
          <p:cNvPr id="455" name="Google Shape;455;p54"/>
          <p:cNvSpPr txBox="1">
            <a:spLocks noGrp="1"/>
          </p:cNvSpPr>
          <p:nvPr>
            <p:ph type="body" idx="4"/>
          </p:nvPr>
        </p:nvSpPr>
        <p:spPr>
          <a:xfrm>
            <a:off x="290513" y="4443959"/>
            <a:ext cx="8562900" cy="14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56" name="Google Shape;456;p54"/>
          <p:cNvPicPr preferRelativeResize="0"/>
          <p:nvPr/>
        </p:nvPicPr>
        <p:blipFill>
          <a:blip r:embed="rId3">
            <a:alphaModFix/>
          </a:blip>
          <a:stretch>
            <a:fillRect/>
          </a:stretch>
        </p:blipFill>
        <p:spPr>
          <a:xfrm>
            <a:off x="296149" y="1625163"/>
            <a:ext cx="3917624" cy="2280976"/>
          </a:xfrm>
          <a:prstGeom prst="rect">
            <a:avLst/>
          </a:prstGeom>
          <a:noFill/>
          <a:ln>
            <a:noFill/>
          </a:ln>
        </p:spPr>
      </p:pic>
      <p:pic>
        <p:nvPicPr>
          <p:cNvPr id="457" name="Google Shape;457;p54"/>
          <p:cNvPicPr preferRelativeResize="0"/>
          <p:nvPr/>
        </p:nvPicPr>
        <p:blipFill>
          <a:blip r:embed="rId4">
            <a:alphaModFix/>
          </a:blip>
          <a:stretch>
            <a:fillRect/>
          </a:stretch>
        </p:blipFill>
        <p:spPr>
          <a:xfrm>
            <a:off x="4674125" y="1623600"/>
            <a:ext cx="3916800" cy="228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5"/>
          <p:cNvSpPr txBox="1">
            <a:spLocks noGrp="1"/>
          </p:cNvSpPr>
          <p:nvPr>
            <p:ph type="body" idx="1"/>
          </p:nvPr>
        </p:nvSpPr>
        <p:spPr>
          <a:xfrm>
            <a:off x="4644000" y="849600"/>
            <a:ext cx="4532400" cy="37692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GB" sz="1400" b="1"/>
              <a:t>Expected Goal (xG) Chain</a:t>
            </a:r>
            <a:endParaRPr sz="1400" b="1"/>
          </a:p>
        </p:txBody>
      </p:sp>
      <p:sp>
        <p:nvSpPr>
          <p:cNvPr id="463" name="Google Shape;463;p55"/>
          <p:cNvSpPr txBox="1">
            <a:spLocks noGrp="1"/>
          </p:cNvSpPr>
          <p:nvPr>
            <p:ph type="body" idx="2"/>
          </p:nvPr>
        </p:nvSpPr>
        <p:spPr>
          <a:xfrm>
            <a:off x="288355" y="987575"/>
            <a:ext cx="4202100" cy="195300"/>
          </a:xfrm>
          <a:prstGeom prst="rect">
            <a:avLst/>
          </a:prstGeom>
        </p:spPr>
        <p:txBody>
          <a:bodyPr spcFirstLastPara="1" wrap="square" lIns="0" tIns="0" rIns="0" bIns="0" anchor="t" anchorCtr="0">
            <a:normAutofit fontScale="85000" lnSpcReduction="20000"/>
          </a:bodyPr>
          <a:lstStyle/>
          <a:p>
            <a:pPr marL="0" lvl="0" indent="0" algn="l" rtl="0">
              <a:spcBef>
                <a:spcPts val="300"/>
              </a:spcBef>
              <a:spcAft>
                <a:spcPts val="0"/>
              </a:spcAft>
              <a:buNone/>
            </a:pPr>
            <a:r>
              <a:rPr lang="en-GB">
                <a:solidFill>
                  <a:srgbClr val="034694"/>
                </a:solidFill>
              </a:rPr>
              <a:t>Expected Threat (xT)  </a:t>
            </a:r>
            <a:endParaRPr>
              <a:solidFill>
                <a:srgbClr val="034694"/>
              </a:solidFill>
            </a:endParaRPr>
          </a:p>
        </p:txBody>
      </p:sp>
      <p:sp>
        <p:nvSpPr>
          <p:cNvPr id="464" name="Google Shape;464;p55"/>
          <p:cNvSpPr txBox="1">
            <a:spLocks noGrp="1"/>
          </p:cNvSpPr>
          <p:nvPr>
            <p:ph type="body" idx="3"/>
          </p:nvPr>
        </p:nvSpPr>
        <p:spPr>
          <a:xfrm>
            <a:off x="296148" y="431801"/>
            <a:ext cx="7527000" cy="2031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solidFill>
                <a:schemeClr val="dk2"/>
              </a:solidFill>
            </a:endParaRPr>
          </a:p>
        </p:txBody>
      </p:sp>
      <p:sp>
        <p:nvSpPr>
          <p:cNvPr id="465" name="Google Shape;465;p55"/>
          <p:cNvSpPr txBox="1">
            <a:spLocks noGrp="1"/>
          </p:cNvSpPr>
          <p:nvPr>
            <p:ph type="body" idx="4"/>
          </p:nvPr>
        </p:nvSpPr>
        <p:spPr>
          <a:xfrm>
            <a:off x="290513" y="123478"/>
            <a:ext cx="7527000" cy="356400"/>
          </a:xfrm>
          <a:prstGeom prst="rect">
            <a:avLst/>
          </a:prstGeom>
        </p:spPr>
        <p:txBody>
          <a:bodyPr spcFirstLastPara="1" wrap="square" lIns="0" tIns="0" rIns="0" bIns="0" anchor="t" anchorCtr="0">
            <a:noAutofit/>
          </a:bodyPr>
          <a:lstStyle/>
          <a:p>
            <a:pPr marL="0" lvl="0" indent="0" algn="l" rtl="0">
              <a:spcBef>
                <a:spcPts val="400"/>
              </a:spcBef>
              <a:spcAft>
                <a:spcPts val="0"/>
              </a:spcAft>
              <a:buNone/>
            </a:pPr>
            <a:r>
              <a:rPr lang="en-GB">
                <a:solidFill>
                  <a:srgbClr val="034694"/>
                </a:solidFill>
              </a:rPr>
              <a:t>Player Rankings (xT / xG Chain) generated from Set-pieces</a:t>
            </a:r>
            <a:endParaRPr>
              <a:solidFill>
                <a:srgbClr val="034694"/>
              </a:solidFill>
            </a:endParaRPr>
          </a:p>
        </p:txBody>
      </p:sp>
      <p:pic>
        <p:nvPicPr>
          <p:cNvPr id="466" name="Google Shape;466;p55"/>
          <p:cNvPicPr preferRelativeResize="0"/>
          <p:nvPr/>
        </p:nvPicPr>
        <p:blipFill>
          <a:blip r:embed="rId3">
            <a:alphaModFix/>
          </a:blip>
          <a:stretch>
            <a:fillRect/>
          </a:stretch>
        </p:blipFill>
        <p:spPr>
          <a:xfrm>
            <a:off x="2540025" y="1638008"/>
            <a:ext cx="1950425" cy="2160000"/>
          </a:xfrm>
          <a:prstGeom prst="rect">
            <a:avLst/>
          </a:prstGeom>
          <a:noFill/>
          <a:ln>
            <a:noFill/>
          </a:ln>
        </p:spPr>
      </p:pic>
      <p:pic>
        <p:nvPicPr>
          <p:cNvPr id="467" name="Google Shape;467;p55"/>
          <p:cNvPicPr preferRelativeResize="0"/>
          <p:nvPr/>
        </p:nvPicPr>
        <p:blipFill>
          <a:blip r:embed="rId4">
            <a:alphaModFix/>
          </a:blip>
          <a:stretch>
            <a:fillRect/>
          </a:stretch>
        </p:blipFill>
        <p:spPr>
          <a:xfrm>
            <a:off x="435275" y="1654188"/>
            <a:ext cx="1951200" cy="2160000"/>
          </a:xfrm>
          <a:prstGeom prst="rect">
            <a:avLst/>
          </a:prstGeom>
          <a:noFill/>
          <a:ln>
            <a:noFill/>
          </a:ln>
        </p:spPr>
      </p:pic>
      <p:pic>
        <p:nvPicPr>
          <p:cNvPr id="468" name="Google Shape;468;p55"/>
          <p:cNvPicPr preferRelativeResize="0"/>
          <p:nvPr/>
        </p:nvPicPr>
        <p:blipFill>
          <a:blip r:embed="rId5">
            <a:alphaModFix/>
          </a:blip>
          <a:stretch>
            <a:fillRect/>
          </a:stretch>
        </p:blipFill>
        <p:spPr>
          <a:xfrm>
            <a:off x="4866088" y="1638000"/>
            <a:ext cx="1951200" cy="2160000"/>
          </a:xfrm>
          <a:prstGeom prst="rect">
            <a:avLst/>
          </a:prstGeom>
          <a:noFill/>
          <a:ln>
            <a:noFill/>
          </a:ln>
        </p:spPr>
      </p:pic>
      <p:pic>
        <p:nvPicPr>
          <p:cNvPr id="469" name="Google Shape;469;p55"/>
          <p:cNvPicPr preferRelativeResize="0"/>
          <p:nvPr/>
        </p:nvPicPr>
        <p:blipFill>
          <a:blip r:embed="rId6">
            <a:alphaModFix/>
          </a:blip>
          <a:stretch>
            <a:fillRect/>
          </a:stretch>
        </p:blipFill>
        <p:spPr>
          <a:xfrm>
            <a:off x="7045600" y="1638000"/>
            <a:ext cx="1951200" cy="2160000"/>
          </a:xfrm>
          <a:prstGeom prst="rect">
            <a:avLst/>
          </a:prstGeom>
          <a:noFill/>
          <a:ln>
            <a:noFill/>
          </a:ln>
        </p:spPr>
      </p:pic>
      <p:sp>
        <p:nvSpPr>
          <p:cNvPr id="470" name="Google Shape;470;p55"/>
          <p:cNvSpPr txBox="1">
            <a:spLocks noGrp="1"/>
          </p:cNvSpPr>
          <p:nvPr>
            <p:ph type="body" idx="5"/>
          </p:nvPr>
        </p:nvSpPr>
        <p:spPr>
          <a:xfrm>
            <a:off x="290513" y="4443959"/>
            <a:ext cx="8562900" cy="14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471" name="Google Shape;471;p55"/>
          <p:cNvSpPr/>
          <p:nvPr/>
        </p:nvSpPr>
        <p:spPr>
          <a:xfrm>
            <a:off x="1840775" y="3426825"/>
            <a:ext cx="545700" cy="2316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72" name="Google Shape;472;p55"/>
          <p:cNvSpPr/>
          <p:nvPr/>
        </p:nvSpPr>
        <p:spPr>
          <a:xfrm>
            <a:off x="8401725" y="2630050"/>
            <a:ext cx="595200" cy="1953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6"/>
          <p:cNvSpPr txBox="1"/>
          <p:nvPr/>
        </p:nvSpPr>
        <p:spPr>
          <a:xfrm>
            <a:off x="272850" y="1969176"/>
            <a:ext cx="8642700" cy="1260300"/>
          </a:xfrm>
          <a:prstGeom prst="rect">
            <a:avLst/>
          </a:prstGeom>
          <a:noFill/>
          <a:ln>
            <a:noFill/>
          </a:ln>
        </p:spPr>
        <p:txBody>
          <a:bodyPr spcFirstLastPara="1" wrap="square" lIns="68575" tIns="34275" rIns="68575" bIns="34275" anchor="t" anchorCtr="0">
            <a:noAutofit/>
          </a:bodyPr>
          <a:lstStyle/>
          <a:p>
            <a:pPr marL="0" marR="0" lvl="0" indent="0" algn="ctr" rtl="0">
              <a:lnSpc>
                <a:spcPct val="88888"/>
              </a:lnSpc>
              <a:spcBef>
                <a:spcPts val="0"/>
              </a:spcBef>
              <a:spcAft>
                <a:spcPts val="0"/>
              </a:spcAft>
              <a:buClr>
                <a:schemeClr val="lt1"/>
              </a:buClr>
              <a:buSzPts val="3400"/>
              <a:buFont typeface="Arial"/>
              <a:buNone/>
            </a:pPr>
            <a:r>
              <a:rPr lang="en-GB" sz="3400" b="1" i="0" u="none" strike="noStrike" cap="none">
                <a:solidFill>
                  <a:schemeClr val="lt1"/>
                </a:solidFill>
                <a:latin typeface="Arial"/>
                <a:ea typeface="Arial"/>
                <a:cs typeface="Arial"/>
                <a:sym typeface="Arial"/>
              </a:rPr>
              <a:t>Project </a:t>
            </a:r>
            <a:r>
              <a:rPr lang="en-GB" sz="3400" b="1">
                <a:solidFill>
                  <a:schemeClr val="lt1"/>
                </a:solidFill>
              </a:rPr>
              <a:t>3</a:t>
            </a:r>
            <a:r>
              <a:rPr lang="en-GB" sz="3400" b="1" i="0" u="none" strike="noStrike" cap="none">
                <a:solidFill>
                  <a:schemeClr val="lt1"/>
                </a:solidFill>
                <a:latin typeface="Arial"/>
                <a:ea typeface="Arial"/>
                <a:cs typeface="Arial"/>
                <a:sym typeface="Arial"/>
              </a:rPr>
              <a:t>: </a:t>
            </a:r>
            <a:r>
              <a:rPr lang="en-GB" sz="3400" b="1">
                <a:solidFill>
                  <a:schemeClr val="lt1"/>
                </a:solidFill>
              </a:rPr>
              <a:t>Tracking</a:t>
            </a:r>
            <a:r>
              <a:rPr lang="en-GB" sz="3400" b="1" i="0" u="none" strike="noStrike" cap="none">
                <a:solidFill>
                  <a:schemeClr val="lt1"/>
                </a:solidFill>
                <a:latin typeface="Arial"/>
                <a:ea typeface="Arial"/>
                <a:cs typeface="Arial"/>
                <a:sym typeface="Arial"/>
              </a:rPr>
              <a:t> Data</a:t>
            </a:r>
            <a:endParaRPr sz="3400" b="1" i="0" u="none" strike="noStrike" cap="none">
              <a:solidFill>
                <a:schemeClr val="lt1"/>
              </a:solidFill>
              <a:latin typeface="Arial"/>
              <a:ea typeface="Arial"/>
              <a:cs typeface="Arial"/>
              <a:sym typeface="Arial"/>
            </a:endParaRPr>
          </a:p>
          <a:p>
            <a:pPr marL="0" marR="0" lvl="0" indent="0" algn="ctr" rtl="0">
              <a:lnSpc>
                <a:spcPct val="88888"/>
              </a:lnSpc>
              <a:spcBef>
                <a:spcPts val="0"/>
              </a:spcBef>
              <a:spcAft>
                <a:spcPts val="0"/>
              </a:spcAft>
              <a:buClr>
                <a:schemeClr val="lt1"/>
              </a:buClr>
              <a:buSzPts val="3400"/>
              <a:buFont typeface="Arial"/>
              <a:buNone/>
            </a:pPr>
            <a:r>
              <a:rPr lang="en-GB" sz="2300" b="1">
                <a:solidFill>
                  <a:srgbClr val="FEF3B0"/>
                </a:solidFill>
              </a:rPr>
              <a:t>Scouting players to correct Chelsea’s weaknesses</a:t>
            </a:r>
            <a:endParaRPr sz="2300" b="1">
              <a:solidFill>
                <a:srgbClr val="FEF3B0"/>
              </a:solidFill>
            </a:endParaRPr>
          </a:p>
          <a:p>
            <a:pPr marL="0" marR="0" lvl="0" indent="0" algn="ctr" rtl="0">
              <a:lnSpc>
                <a:spcPct val="133333"/>
              </a:lnSpc>
              <a:spcBef>
                <a:spcPts val="0"/>
              </a:spcBef>
              <a:spcAft>
                <a:spcPts val="0"/>
              </a:spcAft>
              <a:buClr>
                <a:srgbClr val="FEF3B0"/>
              </a:buClr>
              <a:buSzPts val="2300"/>
              <a:buFont typeface="Arial"/>
              <a:buNone/>
            </a:pPr>
            <a:endParaRPr sz="1100"/>
          </a:p>
        </p:txBody>
      </p:sp>
      <p:cxnSp>
        <p:nvCxnSpPr>
          <p:cNvPr id="479" name="Google Shape;479;p56"/>
          <p:cNvCxnSpPr/>
          <p:nvPr/>
        </p:nvCxnSpPr>
        <p:spPr>
          <a:xfrm>
            <a:off x="2640246" y="1317709"/>
            <a:ext cx="3863400" cy="0"/>
          </a:xfrm>
          <a:prstGeom prst="straightConnector1">
            <a:avLst/>
          </a:prstGeom>
          <a:noFill/>
          <a:ln w="28575" cap="flat" cmpd="sng">
            <a:solidFill>
              <a:srgbClr val="DCA111"/>
            </a:solidFill>
            <a:prstDash val="solid"/>
            <a:round/>
            <a:headEnd type="none" w="sm" len="sm"/>
            <a:tailEnd type="none" w="sm" len="sm"/>
          </a:ln>
        </p:spPr>
      </p:cxnSp>
      <p:cxnSp>
        <p:nvCxnSpPr>
          <p:cNvPr id="480" name="Google Shape;480;p56"/>
          <p:cNvCxnSpPr/>
          <p:nvPr/>
        </p:nvCxnSpPr>
        <p:spPr>
          <a:xfrm>
            <a:off x="2640246" y="3533137"/>
            <a:ext cx="3863400"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p:nvPr/>
        </p:nvSpPr>
        <p:spPr>
          <a:xfrm>
            <a:off x="639851" y="1367425"/>
            <a:ext cx="2352900" cy="2618100"/>
          </a:xfrm>
          <a:prstGeom prst="roundRect">
            <a:avLst>
              <a:gd name="adj" fmla="val 16667"/>
            </a:avLst>
          </a:prstGeom>
          <a:solidFill>
            <a:srgbClr val="F0F0F0"/>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rgbClr val="7F7F7F"/>
              </a:solidFill>
              <a:latin typeface="Arial"/>
              <a:ea typeface="Arial"/>
              <a:cs typeface="Arial"/>
              <a:sym typeface="Arial"/>
            </a:endParaRPr>
          </a:p>
        </p:txBody>
      </p:sp>
      <p:sp>
        <p:nvSpPr>
          <p:cNvPr id="487" name="Google Shape;487;p57"/>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
        <p:nvSpPr>
          <p:cNvPr id="488" name="Google Shape;488;p57"/>
          <p:cNvSpPr txBox="1">
            <a:spLocks noGrp="1"/>
          </p:cNvSpPr>
          <p:nvPr>
            <p:ph type="body" idx="2"/>
          </p:nvPr>
        </p:nvSpPr>
        <p:spPr>
          <a:xfrm>
            <a:off x="217875" y="431800"/>
            <a:ext cx="8797500" cy="203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None/>
            </a:pPr>
            <a:r>
              <a:rPr lang="en-GB" sz="1400">
                <a:solidFill>
                  <a:srgbClr val="000000"/>
                </a:solidFill>
              </a:rPr>
              <a:t>Derived from the tracking data to assess player performance and determine suitable candidates for recruitment</a:t>
            </a:r>
            <a:endParaRPr>
              <a:solidFill>
                <a:srgbClr val="000000"/>
              </a:solidFill>
            </a:endParaRPr>
          </a:p>
        </p:txBody>
      </p:sp>
      <p:sp>
        <p:nvSpPr>
          <p:cNvPr id="489" name="Google Shape;489;p57"/>
          <p:cNvSpPr txBox="1">
            <a:spLocks noGrp="1"/>
          </p:cNvSpPr>
          <p:nvPr>
            <p:ph type="body" idx="3"/>
          </p:nvPr>
        </p:nvSpPr>
        <p:spPr>
          <a:xfrm>
            <a:off x="217885" y="92609"/>
            <a:ext cx="5645100" cy="267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1A651"/>
              </a:buClr>
              <a:buSzPts val="2100"/>
              <a:buNone/>
            </a:pPr>
            <a:r>
              <a:rPr lang="en-GB" sz="2100"/>
              <a:t>Three Key Metrics for Consideration</a:t>
            </a:r>
            <a:endParaRPr/>
          </a:p>
        </p:txBody>
      </p:sp>
      <p:sp>
        <p:nvSpPr>
          <p:cNvPr id="490" name="Google Shape;490;p57"/>
          <p:cNvSpPr txBox="1"/>
          <p:nvPr/>
        </p:nvSpPr>
        <p:spPr>
          <a:xfrm>
            <a:off x="656476" y="1463001"/>
            <a:ext cx="2352900" cy="531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1"/>
              <a:t>Measuring direct play leading up to shot</a:t>
            </a:r>
            <a:endParaRPr sz="1500" b="0" i="0" u="none" strike="noStrike" cap="none">
              <a:solidFill>
                <a:srgbClr val="000000"/>
              </a:solidFill>
              <a:latin typeface="Arial"/>
              <a:ea typeface="Arial"/>
              <a:cs typeface="Arial"/>
              <a:sym typeface="Arial"/>
            </a:endParaRPr>
          </a:p>
        </p:txBody>
      </p:sp>
      <p:sp>
        <p:nvSpPr>
          <p:cNvPr id="491" name="Google Shape;491;p57"/>
          <p:cNvSpPr txBox="1"/>
          <p:nvPr/>
        </p:nvSpPr>
        <p:spPr>
          <a:xfrm>
            <a:off x="756065" y="3219907"/>
            <a:ext cx="2180700" cy="577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a:t>Through the identification of possession chains leading to shots.</a:t>
            </a:r>
            <a:endParaRPr sz="1100" b="0" i="0" u="none" strike="noStrike" cap="none">
              <a:solidFill>
                <a:srgbClr val="000000"/>
              </a:solidFill>
              <a:latin typeface="Arial"/>
              <a:ea typeface="Arial"/>
              <a:cs typeface="Arial"/>
              <a:sym typeface="Arial"/>
            </a:endParaRPr>
          </a:p>
        </p:txBody>
      </p:sp>
      <p:sp>
        <p:nvSpPr>
          <p:cNvPr id="492" name="Google Shape;492;p57"/>
          <p:cNvSpPr/>
          <p:nvPr/>
        </p:nvSpPr>
        <p:spPr>
          <a:xfrm>
            <a:off x="1371364" y="2143709"/>
            <a:ext cx="950100" cy="9708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sp>
        <p:nvSpPr>
          <p:cNvPr id="493" name="Google Shape;493;p57"/>
          <p:cNvSpPr/>
          <p:nvPr/>
        </p:nvSpPr>
        <p:spPr>
          <a:xfrm>
            <a:off x="3427088" y="1367425"/>
            <a:ext cx="2352900" cy="2618100"/>
          </a:xfrm>
          <a:prstGeom prst="roundRect">
            <a:avLst>
              <a:gd name="adj" fmla="val 16667"/>
            </a:avLst>
          </a:prstGeom>
          <a:solidFill>
            <a:srgbClr val="F0F0F0"/>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rgbClr val="7F7F7F"/>
              </a:solidFill>
              <a:latin typeface="Arial"/>
              <a:ea typeface="Arial"/>
              <a:cs typeface="Arial"/>
              <a:sym typeface="Arial"/>
            </a:endParaRPr>
          </a:p>
        </p:txBody>
      </p:sp>
      <p:sp>
        <p:nvSpPr>
          <p:cNvPr id="494" name="Google Shape;494;p57"/>
          <p:cNvSpPr txBox="1"/>
          <p:nvPr/>
        </p:nvSpPr>
        <p:spPr>
          <a:xfrm>
            <a:off x="3443714" y="1463001"/>
            <a:ext cx="2352900" cy="531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1"/>
              <a:t>Runs at high speed in the final third</a:t>
            </a:r>
            <a:endParaRPr sz="1500" b="0" i="0" u="none" strike="noStrike" cap="none">
              <a:solidFill>
                <a:srgbClr val="000000"/>
              </a:solidFill>
              <a:latin typeface="Arial"/>
              <a:ea typeface="Arial"/>
              <a:cs typeface="Arial"/>
              <a:sym typeface="Arial"/>
            </a:endParaRPr>
          </a:p>
        </p:txBody>
      </p:sp>
      <p:sp>
        <p:nvSpPr>
          <p:cNvPr id="495" name="Google Shape;495;p57"/>
          <p:cNvSpPr txBox="1"/>
          <p:nvPr/>
        </p:nvSpPr>
        <p:spPr>
          <a:xfrm>
            <a:off x="3543302" y="3219907"/>
            <a:ext cx="2180700" cy="577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a:t>Player speeds are calculated and offensive players in the final third are identified.</a:t>
            </a:r>
            <a:endParaRPr sz="1100" b="0" i="0" u="none" strike="noStrike" cap="none">
              <a:solidFill>
                <a:srgbClr val="000000"/>
              </a:solidFill>
              <a:latin typeface="Arial"/>
              <a:ea typeface="Arial"/>
              <a:cs typeface="Arial"/>
              <a:sym typeface="Arial"/>
            </a:endParaRPr>
          </a:p>
        </p:txBody>
      </p:sp>
      <p:sp>
        <p:nvSpPr>
          <p:cNvPr id="496" name="Google Shape;496;p57"/>
          <p:cNvSpPr/>
          <p:nvPr/>
        </p:nvSpPr>
        <p:spPr>
          <a:xfrm>
            <a:off x="4158601" y="2143709"/>
            <a:ext cx="950100" cy="9708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pic>
        <p:nvPicPr>
          <p:cNvPr id="497" name="Google Shape;497;p57"/>
          <p:cNvPicPr preferRelativeResize="0"/>
          <p:nvPr/>
        </p:nvPicPr>
        <p:blipFill rotWithShape="1">
          <a:blip r:embed="rId3">
            <a:alphaModFix/>
          </a:blip>
          <a:srcRect/>
          <a:stretch/>
        </p:blipFill>
        <p:spPr>
          <a:xfrm>
            <a:off x="4339676" y="2331238"/>
            <a:ext cx="567977" cy="580553"/>
          </a:xfrm>
          <a:prstGeom prst="rect">
            <a:avLst/>
          </a:prstGeom>
          <a:noFill/>
          <a:ln>
            <a:noFill/>
          </a:ln>
        </p:spPr>
      </p:pic>
      <p:sp>
        <p:nvSpPr>
          <p:cNvPr id="498" name="Google Shape;498;p57"/>
          <p:cNvSpPr/>
          <p:nvPr/>
        </p:nvSpPr>
        <p:spPr>
          <a:xfrm>
            <a:off x="6230976" y="1367425"/>
            <a:ext cx="2352900" cy="2618100"/>
          </a:xfrm>
          <a:prstGeom prst="roundRect">
            <a:avLst>
              <a:gd name="adj" fmla="val 16667"/>
            </a:avLst>
          </a:prstGeom>
          <a:solidFill>
            <a:srgbClr val="F0F0F0"/>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rgbClr val="7F7F7F"/>
              </a:solidFill>
              <a:latin typeface="Arial"/>
              <a:ea typeface="Arial"/>
              <a:cs typeface="Arial"/>
              <a:sym typeface="Arial"/>
            </a:endParaRPr>
          </a:p>
        </p:txBody>
      </p:sp>
      <p:sp>
        <p:nvSpPr>
          <p:cNvPr id="499" name="Google Shape;499;p57"/>
          <p:cNvSpPr txBox="1"/>
          <p:nvPr/>
        </p:nvSpPr>
        <p:spPr>
          <a:xfrm>
            <a:off x="6247601" y="1463001"/>
            <a:ext cx="2352900" cy="531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1"/>
              <a:t>Ratio of difficult shots on target</a:t>
            </a:r>
            <a:endParaRPr sz="1500" b="0" i="0" u="none" strike="noStrike" cap="none">
              <a:solidFill>
                <a:srgbClr val="000000"/>
              </a:solidFill>
              <a:latin typeface="Arial"/>
              <a:ea typeface="Arial"/>
              <a:cs typeface="Arial"/>
              <a:sym typeface="Arial"/>
            </a:endParaRPr>
          </a:p>
        </p:txBody>
      </p:sp>
      <p:sp>
        <p:nvSpPr>
          <p:cNvPr id="500" name="Google Shape;500;p57"/>
          <p:cNvSpPr txBox="1"/>
          <p:nvPr/>
        </p:nvSpPr>
        <p:spPr>
          <a:xfrm>
            <a:off x="6347190" y="3219907"/>
            <a:ext cx="2180700" cy="577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a:t>The shots that players are able to place on target from bad positions.</a:t>
            </a:r>
            <a:endParaRPr sz="1100" b="0" i="0" u="none" strike="noStrike" cap="none">
              <a:solidFill>
                <a:srgbClr val="000000"/>
              </a:solidFill>
              <a:latin typeface="Arial"/>
              <a:ea typeface="Arial"/>
              <a:cs typeface="Arial"/>
              <a:sym typeface="Arial"/>
            </a:endParaRPr>
          </a:p>
        </p:txBody>
      </p:sp>
      <p:sp>
        <p:nvSpPr>
          <p:cNvPr id="501" name="Google Shape;501;p57"/>
          <p:cNvSpPr/>
          <p:nvPr/>
        </p:nvSpPr>
        <p:spPr>
          <a:xfrm>
            <a:off x="6962489" y="2143709"/>
            <a:ext cx="950100" cy="9708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sp>
        <p:nvSpPr>
          <p:cNvPr id="502" name="Google Shape;502;p57"/>
          <p:cNvSpPr txBox="1">
            <a:spLocks noGrp="1"/>
          </p:cNvSpPr>
          <p:nvPr>
            <p:ph type="body" idx="4"/>
          </p:nvPr>
        </p:nvSpPr>
        <p:spPr>
          <a:xfrm>
            <a:off x="290525" y="4295778"/>
            <a:ext cx="8562900" cy="292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r>
              <a:rPr lang="en-GB"/>
              <a:t>*All metrics are adjusted for minutes played.</a:t>
            </a:r>
            <a:endParaRPr/>
          </a:p>
          <a:p>
            <a:pPr marL="0" lvl="0" indent="0" algn="l" rtl="0">
              <a:spcBef>
                <a:spcPts val="0"/>
              </a:spcBef>
              <a:spcAft>
                <a:spcPts val="0"/>
              </a:spcAft>
              <a:buClr>
                <a:srgbClr val="7C7C81"/>
              </a:buClr>
              <a:buSzPts val="700"/>
              <a:buNone/>
            </a:pPr>
            <a:r>
              <a:rPr lang="en-GB"/>
              <a:t>Analysis conducted using SkillCorner Broadcast Tracking data and Opta Event data.</a:t>
            </a:r>
            <a:endParaRPr/>
          </a:p>
        </p:txBody>
      </p:sp>
      <p:pic>
        <p:nvPicPr>
          <p:cNvPr id="503" name="Google Shape;503;p57"/>
          <p:cNvPicPr preferRelativeResize="0"/>
          <p:nvPr/>
        </p:nvPicPr>
        <p:blipFill>
          <a:blip r:embed="rId4">
            <a:alphaModFix/>
          </a:blip>
          <a:stretch>
            <a:fillRect/>
          </a:stretch>
        </p:blipFill>
        <p:spPr>
          <a:xfrm>
            <a:off x="1562439" y="2331250"/>
            <a:ext cx="567974" cy="567974"/>
          </a:xfrm>
          <a:prstGeom prst="rect">
            <a:avLst/>
          </a:prstGeom>
          <a:noFill/>
          <a:ln>
            <a:noFill/>
          </a:ln>
        </p:spPr>
      </p:pic>
      <p:pic>
        <p:nvPicPr>
          <p:cNvPr id="504" name="Google Shape;504;p57"/>
          <p:cNvPicPr preferRelativeResize="0"/>
          <p:nvPr/>
        </p:nvPicPr>
        <p:blipFill>
          <a:blip r:embed="rId5">
            <a:alphaModFix/>
          </a:blip>
          <a:stretch>
            <a:fillRect/>
          </a:stretch>
        </p:blipFill>
        <p:spPr>
          <a:xfrm>
            <a:off x="7153561" y="2331254"/>
            <a:ext cx="567974" cy="567974"/>
          </a:xfrm>
          <a:prstGeom prst="rect">
            <a:avLst/>
          </a:prstGeom>
          <a:noFill/>
          <a:ln>
            <a:noFill/>
          </a:ln>
        </p:spPr>
      </p:pic>
      <p:pic>
        <p:nvPicPr>
          <p:cNvPr id="505" name="Google Shape;505;p57"/>
          <p:cNvPicPr preferRelativeResize="0"/>
          <p:nvPr/>
        </p:nvPicPr>
        <p:blipFill>
          <a:blip r:embed="rId6">
            <a:alphaModFix/>
          </a:blip>
          <a:stretch>
            <a:fillRect/>
          </a:stretch>
        </p:blipFill>
        <p:spPr>
          <a:xfrm>
            <a:off x="7696029" y="4169775"/>
            <a:ext cx="1227821" cy="356075"/>
          </a:xfrm>
          <a:prstGeom prst="rect">
            <a:avLst/>
          </a:prstGeom>
          <a:noFill/>
          <a:ln>
            <a:noFill/>
          </a:ln>
        </p:spPr>
      </p:pic>
      <p:pic>
        <p:nvPicPr>
          <p:cNvPr id="506" name="Google Shape;506;p57"/>
          <p:cNvPicPr preferRelativeResize="0"/>
          <p:nvPr/>
        </p:nvPicPr>
        <p:blipFill>
          <a:blip r:embed="rId7">
            <a:alphaModFix/>
          </a:blip>
          <a:stretch>
            <a:fillRect/>
          </a:stretch>
        </p:blipFill>
        <p:spPr>
          <a:xfrm>
            <a:off x="6713701" y="4169775"/>
            <a:ext cx="821711" cy="35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8"/>
          <p:cNvSpPr/>
          <p:nvPr/>
        </p:nvSpPr>
        <p:spPr>
          <a:xfrm>
            <a:off x="8227921" y="70928"/>
            <a:ext cx="625500" cy="6390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sp>
        <p:nvSpPr>
          <p:cNvPr id="513" name="Google Shape;513;p58"/>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514" name="Google Shape;514;p58"/>
          <p:cNvSpPr txBox="1">
            <a:spLocks noGrp="1"/>
          </p:cNvSpPr>
          <p:nvPr>
            <p:ph type="body" idx="2"/>
          </p:nvPr>
        </p:nvSpPr>
        <p:spPr>
          <a:xfrm>
            <a:off x="296148" y="431801"/>
            <a:ext cx="75270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endParaRPr/>
          </a:p>
        </p:txBody>
      </p:sp>
      <p:sp>
        <p:nvSpPr>
          <p:cNvPr id="515" name="Google Shape;515;p58"/>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Metric 1: Measuring Direct Play Leading up to a Shot</a:t>
            </a:r>
            <a:endParaRPr/>
          </a:p>
        </p:txBody>
      </p:sp>
      <p:sp>
        <p:nvSpPr>
          <p:cNvPr id="516" name="Google Shape;516;p58"/>
          <p:cNvSpPr txBox="1">
            <a:spLocks noGrp="1"/>
          </p:cNvSpPr>
          <p:nvPr>
            <p:ph type="body" idx="4"/>
          </p:nvPr>
        </p:nvSpPr>
        <p:spPr>
          <a:xfrm>
            <a:off x="290513" y="4443959"/>
            <a:ext cx="8562900" cy="14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endParaRPr/>
          </a:p>
        </p:txBody>
      </p:sp>
      <p:sp>
        <p:nvSpPr>
          <p:cNvPr id="517" name="Google Shape;517;p58"/>
          <p:cNvSpPr txBox="1"/>
          <p:nvPr/>
        </p:nvSpPr>
        <p:spPr>
          <a:xfrm>
            <a:off x="673450" y="2115550"/>
            <a:ext cx="6471300" cy="89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b="1">
                <a:solidFill>
                  <a:srgbClr val="0D0D0D"/>
                </a:solidFill>
              </a:rPr>
              <a:t>Takes into account the amount of defenders defeated </a:t>
            </a:r>
            <a:r>
              <a:rPr lang="en-GB" sz="1100">
                <a:solidFill>
                  <a:srgbClr val="0D0D0D"/>
                </a:solidFill>
              </a:rPr>
              <a:t>- the quality of shots</a:t>
            </a:r>
            <a:endParaRPr sz="1100">
              <a:solidFill>
                <a:srgbClr val="0D0D0D"/>
              </a:solidFill>
            </a:endParaRPr>
          </a:p>
          <a:p>
            <a:pPr marL="0" lvl="0" indent="0" algn="l" rtl="0">
              <a:spcBef>
                <a:spcPts val="0"/>
              </a:spcBef>
              <a:spcAft>
                <a:spcPts val="0"/>
              </a:spcAft>
              <a:buNone/>
            </a:pPr>
            <a:endParaRPr sz="1100" b="1">
              <a:solidFill>
                <a:srgbClr val="0D0D0D"/>
              </a:solidFill>
            </a:endParaRPr>
          </a:p>
          <a:p>
            <a:pPr marL="0" lvl="0" indent="0" algn="l" rtl="0">
              <a:spcBef>
                <a:spcPts val="0"/>
              </a:spcBef>
              <a:spcAft>
                <a:spcPts val="0"/>
              </a:spcAft>
              <a:buNone/>
            </a:pPr>
            <a:r>
              <a:rPr lang="en-GB" sz="1100" b="1">
                <a:solidFill>
                  <a:srgbClr val="0D0D0D"/>
                </a:solidFill>
              </a:rPr>
              <a:t>Identifies players heavily involved in possession leading to shots</a:t>
            </a:r>
            <a:endParaRPr sz="1100" b="1">
              <a:solidFill>
                <a:srgbClr val="0D0D0D"/>
              </a:solidFill>
            </a:endParaRPr>
          </a:p>
          <a:p>
            <a:pPr marL="0" lvl="0" indent="0" algn="l" rtl="0">
              <a:spcBef>
                <a:spcPts val="0"/>
              </a:spcBef>
              <a:spcAft>
                <a:spcPts val="0"/>
              </a:spcAft>
              <a:buNone/>
            </a:pPr>
            <a:endParaRPr sz="1100" b="1">
              <a:solidFill>
                <a:srgbClr val="0D0D0D"/>
              </a:solidFill>
            </a:endParaRPr>
          </a:p>
          <a:p>
            <a:pPr marL="0" lvl="0" indent="0" algn="l" rtl="0">
              <a:spcBef>
                <a:spcPts val="0"/>
              </a:spcBef>
              <a:spcAft>
                <a:spcPts val="0"/>
              </a:spcAft>
              <a:buNone/>
            </a:pPr>
            <a:r>
              <a:rPr lang="en-GB" sz="1100" b="1">
                <a:solidFill>
                  <a:srgbClr val="0D0D0D"/>
                </a:solidFill>
              </a:rPr>
              <a:t>Adjusts for the directness of possession</a:t>
            </a:r>
            <a:endParaRPr sz="1100" b="1">
              <a:solidFill>
                <a:srgbClr val="0D0D0D"/>
              </a:solidFill>
            </a:endParaRPr>
          </a:p>
          <a:p>
            <a:pPr marL="0" marR="0" lvl="0" indent="0" algn="l" rtl="0">
              <a:lnSpc>
                <a:spcPct val="100000"/>
              </a:lnSpc>
              <a:spcBef>
                <a:spcPts val="0"/>
              </a:spcBef>
              <a:spcAft>
                <a:spcPts val="0"/>
              </a:spcAft>
              <a:buNone/>
            </a:pPr>
            <a:endParaRPr sz="1100" b="1" i="0" u="none" strike="noStrike" cap="none">
              <a:solidFill>
                <a:srgbClr val="0D0D0D"/>
              </a:solidFill>
            </a:endParaRPr>
          </a:p>
        </p:txBody>
      </p:sp>
      <p:pic>
        <p:nvPicPr>
          <p:cNvPr id="518" name="Google Shape;518;p58"/>
          <p:cNvPicPr preferRelativeResize="0"/>
          <p:nvPr/>
        </p:nvPicPr>
        <p:blipFill rotWithShape="1">
          <a:blip r:embed="rId3">
            <a:alphaModFix/>
          </a:blip>
          <a:srcRect t="6997" r="69307" b="57192"/>
          <a:stretch/>
        </p:blipFill>
        <p:spPr>
          <a:xfrm>
            <a:off x="296148" y="2077955"/>
            <a:ext cx="272328" cy="247677"/>
          </a:xfrm>
          <a:prstGeom prst="rect">
            <a:avLst/>
          </a:prstGeom>
          <a:noFill/>
          <a:ln>
            <a:noFill/>
          </a:ln>
        </p:spPr>
      </p:pic>
      <p:pic>
        <p:nvPicPr>
          <p:cNvPr id="519" name="Google Shape;519;p58"/>
          <p:cNvPicPr preferRelativeResize="0"/>
          <p:nvPr/>
        </p:nvPicPr>
        <p:blipFill rotWithShape="1">
          <a:blip r:embed="rId3">
            <a:alphaModFix/>
          </a:blip>
          <a:srcRect t="46573" r="69307" b="17617"/>
          <a:stretch/>
        </p:blipFill>
        <p:spPr>
          <a:xfrm>
            <a:off x="302261" y="3722696"/>
            <a:ext cx="272328" cy="247677"/>
          </a:xfrm>
          <a:prstGeom prst="rect">
            <a:avLst/>
          </a:prstGeom>
          <a:noFill/>
          <a:ln>
            <a:noFill/>
          </a:ln>
        </p:spPr>
      </p:pic>
      <p:pic>
        <p:nvPicPr>
          <p:cNvPr id="520" name="Google Shape;520;p58"/>
          <p:cNvPicPr preferRelativeResize="0"/>
          <p:nvPr/>
        </p:nvPicPr>
        <p:blipFill rotWithShape="1">
          <a:blip r:embed="rId3">
            <a:alphaModFix/>
          </a:blip>
          <a:srcRect t="6997" r="69307" b="57192"/>
          <a:stretch/>
        </p:blipFill>
        <p:spPr>
          <a:xfrm>
            <a:off x="298595" y="2419385"/>
            <a:ext cx="272328" cy="247677"/>
          </a:xfrm>
          <a:prstGeom prst="rect">
            <a:avLst/>
          </a:prstGeom>
          <a:noFill/>
          <a:ln>
            <a:noFill/>
          </a:ln>
        </p:spPr>
      </p:pic>
      <p:pic>
        <p:nvPicPr>
          <p:cNvPr id="521" name="Google Shape;521;p58"/>
          <p:cNvPicPr preferRelativeResize="0"/>
          <p:nvPr/>
        </p:nvPicPr>
        <p:blipFill rotWithShape="1">
          <a:blip r:embed="rId3">
            <a:alphaModFix/>
          </a:blip>
          <a:srcRect t="46573" r="69307" b="17617"/>
          <a:stretch/>
        </p:blipFill>
        <p:spPr>
          <a:xfrm>
            <a:off x="301038" y="3388066"/>
            <a:ext cx="272328" cy="247677"/>
          </a:xfrm>
          <a:prstGeom prst="rect">
            <a:avLst/>
          </a:prstGeom>
          <a:noFill/>
          <a:ln>
            <a:noFill/>
          </a:ln>
        </p:spPr>
      </p:pic>
      <p:pic>
        <p:nvPicPr>
          <p:cNvPr id="522" name="Google Shape;522;p58"/>
          <p:cNvPicPr preferRelativeResize="0"/>
          <p:nvPr/>
        </p:nvPicPr>
        <p:blipFill rotWithShape="1">
          <a:blip r:embed="rId3">
            <a:alphaModFix/>
          </a:blip>
          <a:srcRect t="6997" r="69307" b="57192"/>
          <a:stretch/>
        </p:blipFill>
        <p:spPr>
          <a:xfrm>
            <a:off x="299818" y="2723242"/>
            <a:ext cx="272328" cy="247677"/>
          </a:xfrm>
          <a:prstGeom prst="rect">
            <a:avLst/>
          </a:prstGeom>
          <a:noFill/>
          <a:ln>
            <a:noFill/>
          </a:ln>
        </p:spPr>
      </p:pic>
      <p:sp>
        <p:nvSpPr>
          <p:cNvPr id="523" name="Google Shape;523;p58"/>
          <p:cNvSpPr txBox="1"/>
          <p:nvPr/>
        </p:nvSpPr>
        <p:spPr>
          <a:xfrm>
            <a:off x="315292" y="1841197"/>
            <a:ext cx="11553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Advantages</a:t>
            </a:r>
            <a:endParaRPr sz="1400" b="0" i="0" u="none" strike="noStrike" cap="none">
              <a:solidFill>
                <a:srgbClr val="252525"/>
              </a:solidFill>
              <a:latin typeface="Arial"/>
              <a:ea typeface="Arial"/>
              <a:cs typeface="Arial"/>
              <a:sym typeface="Arial"/>
            </a:endParaRPr>
          </a:p>
        </p:txBody>
      </p:sp>
      <p:sp>
        <p:nvSpPr>
          <p:cNvPr id="524" name="Google Shape;524;p58"/>
          <p:cNvSpPr txBox="1"/>
          <p:nvPr/>
        </p:nvSpPr>
        <p:spPr>
          <a:xfrm>
            <a:off x="736122" y="3250375"/>
            <a:ext cx="6518100" cy="102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100" b="1" i="0" u="none" strike="noStrike" cap="none">
              <a:solidFill>
                <a:srgbClr val="252525"/>
              </a:solidFill>
            </a:endParaRPr>
          </a:p>
          <a:p>
            <a:pPr marL="0" marR="0" lvl="0" indent="0" algn="l" rtl="0">
              <a:lnSpc>
                <a:spcPct val="100000"/>
              </a:lnSpc>
              <a:spcBef>
                <a:spcPts val="0"/>
              </a:spcBef>
              <a:spcAft>
                <a:spcPts val="0"/>
              </a:spcAft>
              <a:buNone/>
            </a:pPr>
            <a:r>
              <a:rPr lang="en-GB" sz="1100" b="1">
                <a:solidFill>
                  <a:srgbClr val="252525"/>
                </a:solidFill>
              </a:rPr>
              <a:t>The metric is weighted towards stronger teams and generally midfielders</a:t>
            </a:r>
            <a:endParaRPr sz="1100" b="1">
              <a:solidFill>
                <a:srgbClr val="252525"/>
              </a:solidFill>
            </a:endParaRPr>
          </a:p>
          <a:p>
            <a:pPr marL="0" marR="0" lvl="0" indent="0" algn="l" rtl="0">
              <a:lnSpc>
                <a:spcPct val="100000"/>
              </a:lnSpc>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Actions where ball is played further back the pitch will be lesser valued, </a:t>
            </a:r>
            <a:endParaRPr sz="1100" b="1">
              <a:solidFill>
                <a:srgbClr val="252525"/>
              </a:solidFill>
            </a:endParaRPr>
          </a:p>
          <a:p>
            <a:pPr marL="0" lvl="0" indent="0" algn="l" rtl="0">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The quality of shots is more complicated than the metric can handle</a:t>
            </a:r>
            <a:endParaRPr sz="1100" b="1" i="0" u="none" strike="noStrike" cap="none">
              <a:solidFill>
                <a:srgbClr val="252525"/>
              </a:solidFill>
            </a:endParaRPr>
          </a:p>
        </p:txBody>
      </p:sp>
      <p:sp>
        <p:nvSpPr>
          <p:cNvPr id="525" name="Google Shape;525;p58"/>
          <p:cNvSpPr txBox="1"/>
          <p:nvPr/>
        </p:nvSpPr>
        <p:spPr>
          <a:xfrm>
            <a:off x="315292" y="3126105"/>
            <a:ext cx="13902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Disadvantages</a:t>
            </a:r>
            <a:endParaRPr sz="1400" b="0" i="0" u="none" strike="noStrike" cap="none">
              <a:solidFill>
                <a:srgbClr val="252525"/>
              </a:solidFill>
              <a:latin typeface="Arial"/>
              <a:ea typeface="Arial"/>
              <a:cs typeface="Arial"/>
              <a:sym typeface="Arial"/>
            </a:endParaRPr>
          </a:p>
        </p:txBody>
      </p:sp>
      <p:pic>
        <p:nvPicPr>
          <p:cNvPr id="526" name="Google Shape;526;p58"/>
          <p:cNvPicPr preferRelativeResize="0"/>
          <p:nvPr/>
        </p:nvPicPr>
        <p:blipFill rotWithShape="1">
          <a:blip r:embed="rId3">
            <a:alphaModFix/>
          </a:blip>
          <a:srcRect t="46573" r="69307" b="17617"/>
          <a:stretch/>
        </p:blipFill>
        <p:spPr>
          <a:xfrm>
            <a:off x="298599" y="4083334"/>
            <a:ext cx="272328" cy="247677"/>
          </a:xfrm>
          <a:prstGeom prst="rect">
            <a:avLst/>
          </a:prstGeom>
          <a:noFill/>
          <a:ln>
            <a:noFill/>
          </a:ln>
        </p:spPr>
      </p:pic>
      <p:graphicFrame>
        <p:nvGraphicFramePr>
          <p:cNvPr id="527" name="Google Shape;527;p58"/>
          <p:cNvGraphicFramePr/>
          <p:nvPr/>
        </p:nvGraphicFramePr>
        <p:xfrm>
          <a:off x="7536463" y="1017828"/>
          <a:ext cx="3000000" cy="3000000"/>
        </p:xfrm>
        <a:graphic>
          <a:graphicData uri="http://schemas.openxmlformats.org/drawingml/2006/table">
            <a:tbl>
              <a:tblPr firstRow="1" bandRow="1">
                <a:noFill/>
                <a:tableStyleId>{C5E36C62-D076-4B2C-812D-7C66AAD85C0B}</a:tableStyleId>
              </a:tblPr>
              <a:tblGrid>
                <a:gridCol w="370900">
                  <a:extLst>
                    <a:ext uri="{9D8B030D-6E8A-4147-A177-3AD203B41FA5}">
                      <a16:colId xmlns:a16="http://schemas.microsoft.com/office/drawing/2014/main" val="20000"/>
                    </a:ext>
                  </a:extLst>
                </a:gridCol>
                <a:gridCol w="946050">
                  <a:extLst>
                    <a:ext uri="{9D8B030D-6E8A-4147-A177-3AD203B41FA5}">
                      <a16:colId xmlns:a16="http://schemas.microsoft.com/office/drawing/2014/main" val="20001"/>
                    </a:ext>
                  </a:extLst>
                </a:gridCol>
              </a:tblGrid>
              <a:tr h="238525">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a:t>
                      </a:r>
                      <a:endParaRPr sz="1100" u="none" strike="noStrike" cap="none">
                        <a:latin typeface="Calibri"/>
                        <a:ea typeface="Calibri"/>
                        <a:cs typeface="Calibri"/>
                        <a:sym typeface="Calibri"/>
                      </a:endParaRPr>
                    </a:p>
                  </a:txBody>
                  <a:tcPr marL="68600" marR="68600" marT="34300" marB="34300" anchor="ctr">
                    <a:solidFill>
                      <a:srgbClr val="1A449D"/>
                    </a:solidFill>
                  </a:tcPr>
                </a:tc>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L="68600" marR="68600" marT="34300" marB="34300" anchor="ctr">
                    <a:solidFill>
                      <a:srgbClr val="1A449D"/>
                    </a:solidFill>
                  </a:tcPr>
                </a:tc>
                <a:extLst>
                  <a:ext uri="{0D108BD9-81ED-4DB2-BD59-A6C34878D82A}">
                    <a16:rowId xmlns:a16="http://schemas.microsoft.com/office/drawing/2014/main" val="10000"/>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Steven Alzate</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1"/>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Dennis Praet</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2"/>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De Bruyne</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3"/>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Connolly</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4"/>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Phil Foden</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5"/>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Ross Barkley</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6"/>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Bernardo Silva</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7"/>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Tyler Roberts</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8"/>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Adam Lallana</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9"/>
                  </a:ext>
                </a:extLst>
              </a:tr>
              <a:tr h="42037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Neal Maupay</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10"/>
                  </a:ext>
                </a:extLst>
              </a:tr>
            </a:tbl>
          </a:graphicData>
        </a:graphic>
      </p:graphicFrame>
      <p:sp>
        <p:nvSpPr>
          <p:cNvPr id="528" name="Google Shape;528;p58"/>
          <p:cNvSpPr txBox="1"/>
          <p:nvPr/>
        </p:nvSpPr>
        <p:spPr>
          <a:xfrm>
            <a:off x="290525" y="1017825"/>
            <a:ext cx="7010700" cy="8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a:solidFill>
                  <a:srgbClr val="252525"/>
                </a:solidFill>
              </a:rPr>
              <a:t>Definition: </a:t>
            </a:r>
            <a:r>
              <a:rPr lang="en-GB">
                <a:solidFill>
                  <a:srgbClr val="252525"/>
                </a:solidFill>
              </a:rPr>
              <a:t>A metric that identifies possession chains leading to shots. By pass value packing we identify how many defenders are defeated. Value of the packing is then adjusted for directness of play which is the amount of passes in the chain.</a:t>
            </a:r>
            <a:endParaRPr>
              <a:solidFill>
                <a:srgbClr val="252525"/>
              </a:solidFill>
            </a:endParaRPr>
          </a:p>
          <a:p>
            <a:pPr marL="0" lvl="0" indent="0" algn="l" rtl="0">
              <a:spcBef>
                <a:spcPts val="0"/>
              </a:spcBef>
              <a:spcAft>
                <a:spcPts val="0"/>
              </a:spcAft>
              <a:buNone/>
            </a:pPr>
            <a:endParaRPr>
              <a:solidFill>
                <a:srgbClr val="252525"/>
              </a:solidFill>
            </a:endParaRPr>
          </a:p>
        </p:txBody>
      </p:sp>
      <p:pic>
        <p:nvPicPr>
          <p:cNvPr id="529" name="Google Shape;529;p58"/>
          <p:cNvPicPr preferRelativeResize="0"/>
          <p:nvPr/>
        </p:nvPicPr>
        <p:blipFill>
          <a:blip r:embed="rId4">
            <a:alphaModFix/>
          </a:blip>
          <a:stretch>
            <a:fillRect/>
          </a:stretch>
        </p:blipFill>
        <p:spPr>
          <a:xfrm>
            <a:off x="8353710" y="194391"/>
            <a:ext cx="373910" cy="3739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294" name="Google Shape;294;p41"/>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endParaRPr>
              <a:solidFill>
                <a:srgbClr val="1A449D"/>
              </a:solidFill>
            </a:endParaRPr>
          </a:p>
        </p:txBody>
      </p:sp>
      <p:sp>
        <p:nvSpPr>
          <p:cNvPr id="295" name="Google Shape;295;p41"/>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a:t>Contents</a:t>
            </a:r>
            <a:endParaRPr/>
          </a:p>
        </p:txBody>
      </p:sp>
      <p:sp>
        <p:nvSpPr>
          <p:cNvPr id="296" name="Google Shape;296;p41"/>
          <p:cNvSpPr txBox="1"/>
          <p:nvPr/>
        </p:nvSpPr>
        <p:spPr>
          <a:xfrm>
            <a:off x="290524" y="1019175"/>
            <a:ext cx="5937900" cy="3399600"/>
          </a:xfrm>
          <a:prstGeom prst="rect">
            <a:avLst/>
          </a:prstGeom>
          <a:noFill/>
          <a:ln>
            <a:noFill/>
          </a:ln>
        </p:spPr>
        <p:txBody>
          <a:bodyPr spcFirstLastPara="1" wrap="square" lIns="0" tIns="0" rIns="0" bIns="0" anchor="t" anchorCtr="0">
            <a:noAutofit/>
          </a:bodyPr>
          <a:lstStyle/>
          <a:p>
            <a:pPr marL="177800" marR="0" lvl="0" indent="-215900" algn="l" rtl="0">
              <a:spcBef>
                <a:spcPts val="0"/>
              </a:spcBef>
              <a:spcAft>
                <a:spcPts val="0"/>
              </a:spcAft>
              <a:buClr>
                <a:srgbClr val="00275E"/>
              </a:buClr>
              <a:buSzPts val="2000"/>
              <a:buFont typeface="Arial"/>
              <a:buChar char="•"/>
            </a:pPr>
            <a:r>
              <a:rPr lang="en-GB" sz="2000" b="0" i="0" u="sng" strike="noStrike" cap="none">
                <a:solidFill>
                  <a:schemeClr val="hlink"/>
                </a:solidFill>
                <a:latin typeface="Arial"/>
                <a:ea typeface="Arial"/>
                <a:cs typeface="Arial"/>
                <a:sym typeface="Arial"/>
                <a:hlinkClick r:id="rId3" action="ppaction://hlinksldjump"/>
              </a:rPr>
              <a:t>Introduction</a:t>
            </a:r>
            <a:r>
              <a:rPr lang="en-GB" sz="2000" b="0" i="0" u="none" strike="noStrike" cap="none">
                <a:solidFill>
                  <a:srgbClr val="0D0D0D"/>
                </a:solidFill>
                <a:latin typeface="Arial"/>
                <a:ea typeface="Arial"/>
                <a:cs typeface="Arial"/>
                <a:sym typeface="Arial"/>
              </a:rPr>
              <a:t> (slides 3-4)</a:t>
            </a:r>
            <a:endParaRPr sz="1700"/>
          </a:p>
          <a:p>
            <a:pPr marL="177800" marR="0" lvl="0" indent="-88900" algn="l" rtl="0">
              <a:spcBef>
                <a:spcPts val="0"/>
              </a:spcBef>
              <a:spcAft>
                <a:spcPts val="0"/>
              </a:spcAft>
              <a:buClr>
                <a:srgbClr val="7C7C81"/>
              </a:buClr>
              <a:buSzPts val="1400"/>
              <a:buFont typeface="Arial"/>
              <a:buNone/>
            </a:pPr>
            <a:endParaRPr sz="2000" b="0" i="0" u="none" strike="noStrike" cap="none">
              <a:solidFill>
                <a:srgbClr val="0D0D0D"/>
              </a:solidFill>
              <a:latin typeface="Arial"/>
              <a:ea typeface="Arial"/>
              <a:cs typeface="Arial"/>
              <a:sym typeface="Arial"/>
            </a:endParaRPr>
          </a:p>
          <a:p>
            <a:pPr marL="177800" marR="0" lvl="0" indent="-215900" algn="l" rtl="0">
              <a:spcBef>
                <a:spcPts val="0"/>
              </a:spcBef>
              <a:spcAft>
                <a:spcPts val="0"/>
              </a:spcAft>
              <a:buClr>
                <a:srgbClr val="0D0D0D"/>
              </a:buClr>
              <a:buSzPts val="2000"/>
              <a:buFont typeface="Arial"/>
              <a:buChar char="•"/>
            </a:pPr>
            <a:r>
              <a:rPr lang="en-GB" sz="2000">
                <a:solidFill>
                  <a:srgbClr val="0D0D0D"/>
                </a:solidFill>
              </a:rPr>
              <a:t>Analytical Projects</a:t>
            </a:r>
            <a:r>
              <a:rPr lang="en-GB" sz="2000" b="0" i="0" u="none" strike="noStrike" cap="none">
                <a:solidFill>
                  <a:srgbClr val="0D0D0D"/>
                </a:solidFill>
                <a:latin typeface="Arial"/>
                <a:ea typeface="Arial"/>
                <a:cs typeface="Arial"/>
                <a:sym typeface="Arial"/>
              </a:rPr>
              <a:t> (3):</a:t>
            </a:r>
            <a:endParaRPr sz="1700"/>
          </a:p>
          <a:p>
            <a:pPr marL="469900" marR="0" lvl="1" indent="-292100" algn="l" rtl="0">
              <a:spcBef>
                <a:spcPts val="300"/>
              </a:spcBef>
              <a:spcAft>
                <a:spcPts val="0"/>
              </a:spcAft>
              <a:buClr>
                <a:srgbClr val="0D0D0D"/>
              </a:buClr>
              <a:buSzPts val="2000"/>
              <a:buFont typeface="Arial"/>
              <a:buAutoNum type="arabicParenR"/>
            </a:pPr>
            <a:r>
              <a:rPr lang="en-GB" sz="2000" b="0" i="0" u="sng" strike="noStrike" cap="none">
                <a:solidFill>
                  <a:schemeClr val="hlink"/>
                </a:solidFill>
                <a:latin typeface="Arial"/>
                <a:ea typeface="Arial"/>
                <a:cs typeface="Arial"/>
                <a:sym typeface="Arial"/>
                <a:hlinkClick r:id="rId4" action="ppaction://hlinksldjump"/>
              </a:rPr>
              <a:t>Club Performance</a:t>
            </a:r>
            <a:r>
              <a:rPr lang="en-GB" sz="2000" b="0" i="0" u="none" strike="noStrike" cap="none">
                <a:solidFill>
                  <a:srgbClr val="0D0D0D"/>
                </a:solidFill>
                <a:latin typeface="Arial"/>
                <a:ea typeface="Arial"/>
                <a:cs typeface="Arial"/>
                <a:sym typeface="Arial"/>
              </a:rPr>
              <a:t> (slides 5-</a:t>
            </a:r>
            <a:r>
              <a:rPr lang="en-GB" sz="2000">
                <a:solidFill>
                  <a:srgbClr val="0D0D0D"/>
                </a:solidFill>
              </a:rPr>
              <a:t>9</a:t>
            </a:r>
            <a:r>
              <a:rPr lang="en-GB" sz="2000" b="0" i="0" u="none" strike="noStrike" cap="none">
                <a:solidFill>
                  <a:srgbClr val="0D0D0D"/>
                </a:solidFill>
                <a:latin typeface="Arial"/>
                <a:ea typeface="Arial"/>
                <a:cs typeface="Arial"/>
                <a:sym typeface="Arial"/>
              </a:rPr>
              <a:t>)</a:t>
            </a:r>
            <a:endParaRPr sz="1700"/>
          </a:p>
          <a:p>
            <a:pPr marL="469900" marR="0" lvl="1" indent="-292100" algn="l" rtl="0">
              <a:spcBef>
                <a:spcPts val="300"/>
              </a:spcBef>
              <a:spcAft>
                <a:spcPts val="0"/>
              </a:spcAft>
              <a:buClr>
                <a:srgbClr val="0D0D0D"/>
              </a:buClr>
              <a:buSzPts val="2000"/>
              <a:buFont typeface="Arial"/>
              <a:buAutoNum type="arabicParenR"/>
            </a:pPr>
            <a:r>
              <a:rPr lang="en-GB" sz="2000" b="0" i="0" u="sng" strike="noStrike" cap="none">
                <a:solidFill>
                  <a:schemeClr val="hlink"/>
                </a:solidFill>
                <a:latin typeface="Arial"/>
                <a:ea typeface="Arial"/>
                <a:cs typeface="Arial"/>
                <a:sym typeface="Arial"/>
                <a:hlinkClick r:id="rId5" action="ppaction://hlinksldjump"/>
              </a:rPr>
              <a:t>Set Pieces</a:t>
            </a:r>
            <a:r>
              <a:rPr lang="en-GB" sz="2000" b="0" i="0" u="none" strike="noStrike" cap="none">
                <a:solidFill>
                  <a:srgbClr val="0D0D0D"/>
                </a:solidFill>
                <a:latin typeface="Arial"/>
                <a:ea typeface="Arial"/>
                <a:cs typeface="Arial"/>
                <a:sym typeface="Arial"/>
              </a:rPr>
              <a:t> (slides </a:t>
            </a:r>
            <a:r>
              <a:rPr lang="en-GB" sz="2000">
                <a:solidFill>
                  <a:srgbClr val="0D0D0D"/>
                </a:solidFill>
              </a:rPr>
              <a:t>10</a:t>
            </a:r>
            <a:r>
              <a:rPr lang="en-GB" sz="2000" b="0" i="0" u="none" strike="noStrike" cap="none">
                <a:solidFill>
                  <a:srgbClr val="0D0D0D"/>
                </a:solidFill>
                <a:latin typeface="Arial"/>
                <a:ea typeface="Arial"/>
                <a:cs typeface="Arial"/>
                <a:sym typeface="Arial"/>
              </a:rPr>
              <a:t>-1</a:t>
            </a:r>
            <a:r>
              <a:rPr lang="en-GB" sz="2000">
                <a:solidFill>
                  <a:srgbClr val="0D0D0D"/>
                </a:solidFill>
              </a:rPr>
              <a:t>6</a:t>
            </a:r>
            <a:r>
              <a:rPr lang="en-GB" sz="2000" b="0" i="0" u="none" strike="noStrike" cap="none">
                <a:solidFill>
                  <a:srgbClr val="0D0D0D"/>
                </a:solidFill>
                <a:latin typeface="Arial"/>
                <a:ea typeface="Arial"/>
                <a:cs typeface="Arial"/>
                <a:sym typeface="Arial"/>
              </a:rPr>
              <a:t>)</a:t>
            </a:r>
            <a:endParaRPr sz="1700"/>
          </a:p>
          <a:p>
            <a:pPr marL="469900" marR="0" lvl="1" indent="-292100" algn="l" rtl="0">
              <a:spcBef>
                <a:spcPts val="300"/>
              </a:spcBef>
              <a:spcAft>
                <a:spcPts val="0"/>
              </a:spcAft>
              <a:buClr>
                <a:srgbClr val="0D0D0D"/>
              </a:buClr>
              <a:buSzPts val="2000"/>
              <a:buFont typeface="Arial"/>
              <a:buAutoNum type="arabicParenR"/>
            </a:pPr>
            <a:r>
              <a:rPr lang="en-GB" sz="2000" b="0" i="0" u="sng" strike="noStrike" cap="none">
                <a:solidFill>
                  <a:schemeClr val="hlink"/>
                </a:solidFill>
                <a:latin typeface="Arial"/>
                <a:ea typeface="Arial"/>
                <a:cs typeface="Arial"/>
                <a:sym typeface="Arial"/>
                <a:hlinkClick r:id="rId6" action="ppaction://hlinksldjump"/>
              </a:rPr>
              <a:t>Tracking Data Scouting</a:t>
            </a:r>
            <a:r>
              <a:rPr lang="en-GB" sz="2000" b="0" i="0" u="none" strike="noStrike" cap="none">
                <a:solidFill>
                  <a:srgbClr val="0D0D0D"/>
                </a:solidFill>
                <a:latin typeface="Arial"/>
                <a:ea typeface="Arial"/>
                <a:cs typeface="Arial"/>
                <a:sym typeface="Arial"/>
              </a:rPr>
              <a:t> (slides </a:t>
            </a:r>
            <a:r>
              <a:rPr lang="en-GB" sz="2000">
                <a:solidFill>
                  <a:srgbClr val="0D0D0D"/>
                </a:solidFill>
              </a:rPr>
              <a:t>17-24</a:t>
            </a:r>
            <a:r>
              <a:rPr lang="en-GB" sz="2000" b="0" i="0" u="none" strike="noStrike" cap="none">
                <a:solidFill>
                  <a:srgbClr val="0D0D0D"/>
                </a:solidFill>
                <a:latin typeface="Arial"/>
                <a:ea typeface="Arial"/>
                <a:cs typeface="Arial"/>
                <a:sym typeface="Arial"/>
              </a:rPr>
              <a:t>)</a:t>
            </a:r>
            <a:endParaRPr sz="1700"/>
          </a:p>
          <a:p>
            <a:pPr marL="571500" marR="0" lvl="2" indent="0" algn="l" rtl="0">
              <a:spcBef>
                <a:spcPts val="300"/>
              </a:spcBef>
              <a:spcAft>
                <a:spcPts val="0"/>
              </a:spcAft>
              <a:buClr>
                <a:srgbClr val="7C7C81"/>
              </a:buClr>
              <a:buSzPts val="1400"/>
              <a:buFont typeface="Arial"/>
              <a:buNone/>
            </a:pPr>
            <a:endParaRPr sz="2000" b="0" i="0" u="none" strike="noStrike" cap="none">
              <a:solidFill>
                <a:srgbClr val="0D0D0D"/>
              </a:solidFill>
              <a:latin typeface="Arial"/>
              <a:ea typeface="Arial"/>
              <a:cs typeface="Arial"/>
              <a:sym typeface="Arial"/>
            </a:endParaRPr>
          </a:p>
          <a:p>
            <a:pPr marL="177800" marR="0" lvl="0" indent="-215900" algn="l" rtl="0">
              <a:spcBef>
                <a:spcPts val="0"/>
              </a:spcBef>
              <a:spcAft>
                <a:spcPts val="0"/>
              </a:spcAft>
              <a:buClr>
                <a:srgbClr val="00275E"/>
              </a:buClr>
              <a:buSzPts val="2000"/>
              <a:buFont typeface="Arial"/>
              <a:buChar char="•"/>
            </a:pPr>
            <a:r>
              <a:rPr lang="en-GB" sz="2000" b="0" i="0" u="sng" strike="noStrike" cap="none">
                <a:solidFill>
                  <a:schemeClr val="hlink"/>
                </a:solidFill>
                <a:latin typeface="Arial"/>
                <a:ea typeface="Arial"/>
                <a:cs typeface="Arial"/>
                <a:sym typeface="Arial"/>
                <a:hlinkClick r:id="rId7" action="ppaction://hlinksldjump"/>
              </a:rPr>
              <a:t>Conclusion</a:t>
            </a:r>
            <a:r>
              <a:rPr lang="en-GB" sz="2000" b="0" i="0" u="none" strike="noStrike" cap="none">
                <a:solidFill>
                  <a:srgbClr val="0D0D0D"/>
                </a:solidFill>
                <a:latin typeface="Arial"/>
                <a:ea typeface="Arial"/>
                <a:cs typeface="Arial"/>
                <a:sym typeface="Arial"/>
              </a:rPr>
              <a:t> (slide 2</a:t>
            </a:r>
            <a:r>
              <a:rPr lang="en-GB" sz="2000">
                <a:solidFill>
                  <a:srgbClr val="0D0D0D"/>
                </a:solidFill>
              </a:rPr>
              <a:t>5</a:t>
            </a:r>
            <a:r>
              <a:rPr lang="en-GB" sz="2000" b="0" i="0" u="none" strike="noStrike" cap="none">
                <a:solidFill>
                  <a:srgbClr val="0D0D0D"/>
                </a:solidFill>
                <a:latin typeface="Arial"/>
                <a:ea typeface="Arial"/>
                <a:cs typeface="Arial"/>
                <a:sym typeface="Arial"/>
              </a:rPr>
              <a:t>-2</a:t>
            </a:r>
            <a:r>
              <a:rPr lang="en-GB" sz="2000">
                <a:solidFill>
                  <a:srgbClr val="0D0D0D"/>
                </a:solidFill>
              </a:rPr>
              <a:t>6</a:t>
            </a:r>
            <a:r>
              <a:rPr lang="en-GB" sz="2000" b="0" i="0" u="none" strike="noStrike" cap="none">
                <a:solidFill>
                  <a:srgbClr val="0D0D0D"/>
                </a:solidFill>
                <a:latin typeface="Arial"/>
                <a:ea typeface="Arial"/>
                <a:cs typeface="Arial"/>
                <a:sym typeface="Arial"/>
              </a:rPr>
              <a:t>)</a:t>
            </a:r>
            <a:endParaRPr sz="1700"/>
          </a:p>
          <a:p>
            <a:pPr marL="0" marR="0" lvl="0" indent="0" algn="l" rtl="0">
              <a:spcBef>
                <a:spcPts val="0"/>
              </a:spcBef>
              <a:spcAft>
                <a:spcPts val="0"/>
              </a:spcAft>
              <a:buClr>
                <a:srgbClr val="7C7C81"/>
              </a:buClr>
              <a:buSzPts val="1400"/>
              <a:buFont typeface="Arial"/>
              <a:buNone/>
            </a:pPr>
            <a:endParaRPr sz="2000" b="0" i="0" u="none" strike="noStrike" cap="none">
              <a:solidFill>
                <a:srgbClr val="0D0D0D"/>
              </a:solidFill>
              <a:latin typeface="Arial"/>
              <a:ea typeface="Arial"/>
              <a:cs typeface="Arial"/>
              <a:sym typeface="Arial"/>
            </a:endParaRPr>
          </a:p>
          <a:p>
            <a:pPr marL="177800" marR="0" lvl="0" indent="-215900" algn="l" rtl="0">
              <a:spcBef>
                <a:spcPts val="0"/>
              </a:spcBef>
              <a:spcAft>
                <a:spcPts val="0"/>
              </a:spcAft>
              <a:buClr>
                <a:srgbClr val="00275E"/>
              </a:buClr>
              <a:buSzPts val="2000"/>
              <a:buFont typeface="Arial"/>
              <a:buChar char="•"/>
            </a:pPr>
            <a:r>
              <a:rPr lang="en-GB" sz="2000" b="0" i="0" u="sng" strike="noStrike" cap="none">
                <a:solidFill>
                  <a:schemeClr val="hlink"/>
                </a:solidFill>
                <a:latin typeface="Arial"/>
                <a:ea typeface="Arial"/>
                <a:cs typeface="Arial"/>
                <a:sym typeface="Arial"/>
                <a:hlinkClick r:id="rId8" action="ppaction://hlinksldjump"/>
              </a:rPr>
              <a:t>References</a:t>
            </a:r>
            <a:r>
              <a:rPr lang="en-GB" sz="2000" b="0" i="0" u="none" strike="noStrike" cap="none">
                <a:solidFill>
                  <a:srgbClr val="0D0D0D"/>
                </a:solidFill>
                <a:latin typeface="Arial"/>
                <a:ea typeface="Arial"/>
                <a:cs typeface="Arial"/>
                <a:sym typeface="Arial"/>
              </a:rPr>
              <a:t> (slide </a:t>
            </a:r>
            <a:r>
              <a:rPr lang="en-GB" sz="2000">
                <a:solidFill>
                  <a:srgbClr val="0D0D0D"/>
                </a:solidFill>
              </a:rPr>
              <a:t>27-28</a:t>
            </a:r>
            <a:r>
              <a:rPr lang="en-GB" sz="2000" b="0" i="0" u="none" strike="noStrike" cap="none">
                <a:solidFill>
                  <a:srgbClr val="0D0D0D"/>
                </a:solidFill>
                <a:latin typeface="Arial"/>
                <a:ea typeface="Arial"/>
                <a:cs typeface="Arial"/>
                <a:sym typeface="Arial"/>
              </a:rPr>
              <a:t>)</a:t>
            </a:r>
            <a:endParaRPr sz="1700"/>
          </a:p>
        </p:txBody>
      </p:sp>
      <p:sp>
        <p:nvSpPr>
          <p:cNvPr id="297" name="Google Shape;297;p41"/>
          <p:cNvSpPr txBox="1"/>
          <p:nvPr/>
        </p:nvSpPr>
        <p:spPr>
          <a:xfrm>
            <a:off x="290513" y="4465829"/>
            <a:ext cx="8562975" cy="12214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7C7C81"/>
              </a:buClr>
              <a:buSzPts val="700"/>
              <a:buFont typeface="Arial"/>
              <a:buNone/>
            </a:pPr>
            <a:endParaRPr sz="700" b="0" i="0" u="none" strike="noStrike" cap="none">
              <a:solidFill>
                <a:srgbClr val="7C7C81"/>
              </a:solidFill>
              <a:latin typeface="Arial"/>
              <a:ea typeface="Arial"/>
              <a:cs typeface="Arial"/>
              <a:sym typeface="Arial"/>
            </a:endParaRPr>
          </a:p>
        </p:txBody>
      </p:sp>
      <p:pic>
        <p:nvPicPr>
          <p:cNvPr id="298" name="Google Shape;298;p41"/>
          <p:cNvPicPr preferRelativeResize="0"/>
          <p:nvPr/>
        </p:nvPicPr>
        <p:blipFill>
          <a:blip r:embed="rId9">
            <a:alphaModFix/>
          </a:blip>
          <a:stretch>
            <a:fillRect/>
          </a:stretch>
        </p:blipFill>
        <p:spPr>
          <a:xfrm>
            <a:off x="6373700" y="1019175"/>
            <a:ext cx="2410025" cy="1807524"/>
          </a:xfrm>
          <a:prstGeom prst="rect">
            <a:avLst/>
          </a:prstGeom>
          <a:noFill/>
          <a:ln>
            <a:noFill/>
          </a:ln>
        </p:spPr>
      </p:pic>
      <p:pic>
        <p:nvPicPr>
          <p:cNvPr id="299" name="Google Shape;299;p41"/>
          <p:cNvPicPr preferRelativeResize="0"/>
          <p:nvPr/>
        </p:nvPicPr>
        <p:blipFill rotWithShape="1">
          <a:blip r:embed="rId10">
            <a:alphaModFix/>
          </a:blip>
          <a:srcRect l="3687" t="10801" r="3882" b="9005"/>
          <a:stretch/>
        </p:blipFill>
        <p:spPr>
          <a:xfrm>
            <a:off x="6373700" y="2914950"/>
            <a:ext cx="2410025" cy="15714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9"/>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536" name="Google Shape;536;p59"/>
          <p:cNvSpPr txBox="1">
            <a:spLocks noGrp="1"/>
          </p:cNvSpPr>
          <p:nvPr>
            <p:ph type="body" idx="2"/>
          </p:nvPr>
        </p:nvSpPr>
        <p:spPr>
          <a:xfrm>
            <a:off x="296148" y="431801"/>
            <a:ext cx="75270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endParaRPr/>
          </a:p>
        </p:txBody>
      </p:sp>
      <p:sp>
        <p:nvSpPr>
          <p:cNvPr id="537" name="Google Shape;537;p59"/>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Metric 2: Runs at High Speed in the Final Third</a:t>
            </a:r>
            <a:endParaRPr/>
          </a:p>
        </p:txBody>
      </p:sp>
      <p:sp>
        <p:nvSpPr>
          <p:cNvPr id="538" name="Google Shape;538;p59"/>
          <p:cNvSpPr txBox="1">
            <a:spLocks noGrp="1"/>
          </p:cNvSpPr>
          <p:nvPr>
            <p:ph type="body" idx="4"/>
          </p:nvPr>
        </p:nvSpPr>
        <p:spPr>
          <a:xfrm>
            <a:off x="290513" y="4443959"/>
            <a:ext cx="8562900" cy="14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endParaRPr/>
          </a:p>
        </p:txBody>
      </p:sp>
      <p:sp>
        <p:nvSpPr>
          <p:cNvPr id="539" name="Google Shape;539;p59"/>
          <p:cNvSpPr txBox="1"/>
          <p:nvPr/>
        </p:nvSpPr>
        <p:spPr>
          <a:xfrm>
            <a:off x="673325" y="2097950"/>
            <a:ext cx="5692200" cy="89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b="1">
                <a:solidFill>
                  <a:srgbClr val="252525"/>
                </a:solidFill>
              </a:rPr>
              <a:t>Identifies players with good physical capabilities in terms of speed.</a:t>
            </a:r>
            <a:endParaRPr sz="1100" b="1">
              <a:solidFill>
                <a:srgbClr val="252525"/>
              </a:solidFill>
            </a:endParaRPr>
          </a:p>
          <a:p>
            <a:pPr marL="0" lvl="0" indent="0" algn="l" rtl="0">
              <a:spcBef>
                <a:spcPts val="0"/>
              </a:spcBef>
              <a:spcAft>
                <a:spcPts val="0"/>
              </a:spcAft>
              <a:buNone/>
            </a:pPr>
            <a:endParaRPr sz="1100">
              <a:solidFill>
                <a:srgbClr val="252525"/>
              </a:solidFill>
            </a:endParaRPr>
          </a:p>
          <a:p>
            <a:pPr marL="0" lvl="0" indent="0" algn="l" rtl="0">
              <a:spcBef>
                <a:spcPts val="0"/>
              </a:spcBef>
              <a:spcAft>
                <a:spcPts val="0"/>
              </a:spcAft>
              <a:buNone/>
            </a:pPr>
            <a:r>
              <a:rPr lang="en-GB" sz="1100" b="1">
                <a:solidFill>
                  <a:srgbClr val="252525"/>
                </a:solidFill>
              </a:rPr>
              <a:t>Shows players that take initiative.</a:t>
            </a:r>
            <a:endParaRPr sz="1100" b="1">
              <a:solidFill>
                <a:srgbClr val="252525"/>
              </a:solidFill>
            </a:endParaRPr>
          </a:p>
          <a:p>
            <a:pPr marL="0" lvl="0" indent="0" algn="l" rtl="0">
              <a:spcBef>
                <a:spcPts val="0"/>
              </a:spcBef>
              <a:spcAft>
                <a:spcPts val="0"/>
              </a:spcAft>
              <a:buNone/>
            </a:pPr>
            <a:endParaRPr sz="1100">
              <a:solidFill>
                <a:srgbClr val="252525"/>
              </a:solidFill>
            </a:endParaRPr>
          </a:p>
          <a:p>
            <a:pPr marL="0" lvl="0" indent="0" algn="l" rtl="0">
              <a:spcBef>
                <a:spcPts val="0"/>
              </a:spcBef>
              <a:spcAft>
                <a:spcPts val="0"/>
              </a:spcAft>
              <a:buNone/>
            </a:pPr>
            <a:r>
              <a:rPr lang="en-GB" sz="1100" b="1">
                <a:solidFill>
                  <a:srgbClr val="252525"/>
                </a:solidFill>
              </a:rPr>
              <a:t>Players at a high level will make runs into space.</a:t>
            </a:r>
            <a:endParaRPr sz="1100" b="1">
              <a:solidFill>
                <a:srgbClr val="252525"/>
              </a:solidFill>
            </a:endParaRPr>
          </a:p>
          <a:p>
            <a:pPr marL="0" marR="0" lvl="0" indent="0" algn="l" rtl="0">
              <a:lnSpc>
                <a:spcPct val="100000"/>
              </a:lnSpc>
              <a:spcBef>
                <a:spcPts val="0"/>
              </a:spcBef>
              <a:spcAft>
                <a:spcPts val="0"/>
              </a:spcAft>
              <a:buNone/>
            </a:pPr>
            <a:endParaRPr sz="1100" b="0" i="0" u="none" strike="noStrike" cap="none">
              <a:solidFill>
                <a:srgbClr val="252525"/>
              </a:solidFill>
              <a:latin typeface="Arial"/>
              <a:ea typeface="Arial"/>
              <a:cs typeface="Arial"/>
              <a:sym typeface="Arial"/>
            </a:endParaRPr>
          </a:p>
        </p:txBody>
      </p:sp>
      <p:pic>
        <p:nvPicPr>
          <p:cNvPr id="540" name="Google Shape;540;p59"/>
          <p:cNvPicPr preferRelativeResize="0"/>
          <p:nvPr/>
        </p:nvPicPr>
        <p:blipFill rotWithShape="1">
          <a:blip r:embed="rId3">
            <a:alphaModFix/>
          </a:blip>
          <a:srcRect t="6997" r="69307" b="57192"/>
          <a:stretch/>
        </p:blipFill>
        <p:spPr>
          <a:xfrm>
            <a:off x="296148" y="2077955"/>
            <a:ext cx="272328" cy="247677"/>
          </a:xfrm>
          <a:prstGeom prst="rect">
            <a:avLst/>
          </a:prstGeom>
          <a:noFill/>
          <a:ln>
            <a:noFill/>
          </a:ln>
        </p:spPr>
      </p:pic>
      <p:pic>
        <p:nvPicPr>
          <p:cNvPr id="541" name="Google Shape;541;p59"/>
          <p:cNvPicPr preferRelativeResize="0"/>
          <p:nvPr/>
        </p:nvPicPr>
        <p:blipFill rotWithShape="1">
          <a:blip r:embed="rId3">
            <a:alphaModFix/>
          </a:blip>
          <a:srcRect t="46573" r="69307" b="17617"/>
          <a:stretch/>
        </p:blipFill>
        <p:spPr>
          <a:xfrm>
            <a:off x="302261" y="3722696"/>
            <a:ext cx="272328" cy="247677"/>
          </a:xfrm>
          <a:prstGeom prst="rect">
            <a:avLst/>
          </a:prstGeom>
          <a:noFill/>
          <a:ln>
            <a:noFill/>
          </a:ln>
        </p:spPr>
      </p:pic>
      <p:pic>
        <p:nvPicPr>
          <p:cNvPr id="542" name="Google Shape;542;p59"/>
          <p:cNvPicPr preferRelativeResize="0"/>
          <p:nvPr/>
        </p:nvPicPr>
        <p:blipFill rotWithShape="1">
          <a:blip r:embed="rId3">
            <a:alphaModFix/>
          </a:blip>
          <a:srcRect t="6997" r="69307" b="57192"/>
          <a:stretch/>
        </p:blipFill>
        <p:spPr>
          <a:xfrm>
            <a:off x="298595" y="2419385"/>
            <a:ext cx="272328" cy="247677"/>
          </a:xfrm>
          <a:prstGeom prst="rect">
            <a:avLst/>
          </a:prstGeom>
          <a:noFill/>
          <a:ln>
            <a:noFill/>
          </a:ln>
        </p:spPr>
      </p:pic>
      <p:pic>
        <p:nvPicPr>
          <p:cNvPr id="543" name="Google Shape;543;p59"/>
          <p:cNvPicPr preferRelativeResize="0"/>
          <p:nvPr/>
        </p:nvPicPr>
        <p:blipFill rotWithShape="1">
          <a:blip r:embed="rId3">
            <a:alphaModFix/>
          </a:blip>
          <a:srcRect t="46573" r="69307" b="17617"/>
          <a:stretch/>
        </p:blipFill>
        <p:spPr>
          <a:xfrm>
            <a:off x="301038" y="3388066"/>
            <a:ext cx="272328" cy="247677"/>
          </a:xfrm>
          <a:prstGeom prst="rect">
            <a:avLst/>
          </a:prstGeom>
          <a:noFill/>
          <a:ln>
            <a:noFill/>
          </a:ln>
        </p:spPr>
      </p:pic>
      <p:pic>
        <p:nvPicPr>
          <p:cNvPr id="544" name="Google Shape;544;p59"/>
          <p:cNvPicPr preferRelativeResize="0"/>
          <p:nvPr/>
        </p:nvPicPr>
        <p:blipFill rotWithShape="1">
          <a:blip r:embed="rId3">
            <a:alphaModFix/>
          </a:blip>
          <a:srcRect t="6997" r="69307" b="57192"/>
          <a:stretch/>
        </p:blipFill>
        <p:spPr>
          <a:xfrm>
            <a:off x="299818" y="2723242"/>
            <a:ext cx="272328" cy="247677"/>
          </a:xfrm>
          <a:prstGeom prst="rect">
            <a:avLst/>
          </a:prstGeom>
          <a:noFill/>
          <a:ln>
            <a:noFill/>
          </a:ln>
        </p:spPr>
      </p:pic>
      <p:sp>
        <p:nvSpPr>
          <p:cNvPr id="545" name="Google Shape;545;p59"/>
          <p:cNvSpPr txBox="1"/>
          <p:nvPr/>
        </p:nvSpPr>
        <p:spPr>
          <a:xfrm>
            <a:off x="315292" y="1841197"/>
            <a:ext cx="11553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Advantages</a:t>
            </a:r>
            <a:endParaRPr sz="1400" b="0" i="0" u="none" strike="noStrike" cap="none">
              <a:solidFill>
                <a:srgbClr val="252525"/>
              </a:solidFill>
              <a:latin typeface="Arial"/>
              <a:ea typeface="Arial"/>
              <a:cs typeface="Arial"/>
              <a:sym typeface="Arial"/>
            </a:endParaRPr>
          </a:p>
        </p:txBody>
      </p:sp>
      <p:sp>
        <p:nvSpPr>
          <p:cNvPr id="546" name="Google Shape;546;p59"/>
          <p:cNvSpPr txBox="1"/>
          <p:nvPr/>
        </p:nvSpPr>
        <p:spPr>
          <a:xfrm>
            <a:off x="716239" y="3250375"/>
            <a:ext cx="5733300" cy="102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100" b="1" i="0" u="none" strike="noStrike" cap="none">
              <a:solidFill>
                <a:srgbClr val="252525"/>
              </a:solidFill>
            </a:endParaRPr>
          </a:p>
          <a:p>
            <a:pPr marL="0" marR="0" lvl="0" indent="0" algn="l" rtl="0">
              <a:lnSpc>
                <a:spcPct val="100000"/>
              </a:lnSpc>
              <a:spcBef>
                <a:spcPts val="0"/>
              </a:spcBef>
              <a:spcAft>
                <a:spcPts val="0"/>
              </a:spcAft>
              <a:buNone/>
            </a:pPr>
            <a:r>
              <a:rPr lang="en-GB" sz="1100" b="1">
                <a:solidFill>
                  <a:srgbClr val="252525"/>
                </a:solidFill>
              </a:rPr>
              <a:t>Does not differentiate between bad runs and good runs.</a:t>
            </a:r>
            <a:endParaRPr sz="1100" b="1">
              <a:solidFill>
                <a:srgbClr val="252525"/>
              </a:solidFill>
            </a:endParaRPr>
          </a:p>
          <a:p>
            <a:pPr marL="0" marR="0" lvl="0" indent="0" algn="l" rtl="0">
              <a:lnSpc>
                <a:spcPct val="100000"/>
              </a:lnSpc>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Does not identify what other options the player had.</a:t>
            </a:r>
            <a:endParaRPr sz="1100" b="1">
              <a:solidFill>
                <a:srgbClr val="252525"/>
              </a:solidFill>
            </a:endParaRPr>
          </a:p>
          <a:p>
            <a:pPr marL="0" lvl="0" indent="0" algn="l" rtl="0">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Weighted towards stronger teams.</a:t>
            </a:r>
            <a:endParaRPr sz="1100" b="1" i="0" u="none" strike="noStrike" cap="none">
              <a:solidFill>
                <a:srgbClr val="252525"/>
              </a:solidFill>
            </a:endParaRPr>
          </a:p>
        </p:txBody>
      </p:sp>
      <p:sp>
        <p:nvSpPr>
          <p:cNvPr id="547" name="Google Shape;547;p59"/>
          <p:cNvSpPr txBox="1"/>
          <p:nvPr/>
        </p:nvSpPr>
        <p:spPr>
          <a:xfrm>
            <a:off x="315292" y="3126105"/>
            <a:ext cx="13902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Disadvantages</a:t>
            </a:r>
            <a:endParaRPr sz="1400" b="0" i="0" u="none" strike="noStrike" cap="none">
              <a:solidFill>
                <a:srgbClr val="252525"/>
              </a:solidFill>
              <a:latin typeface="Arial"/>
              <a:ea typeface="Arial"/>
              <a:cs typeface="Arial"/>
              <a:sym typeface="Arial"/>
            </a:endParaRPr>
          </a:p>
        </p:txBody>
      </p:sp>
      <p:pic>
        <p:nvPicPr>
          <p:cNvPr id="548" name="Google Shape;548;p59"/>
          <p:cNvPicPr preferRelativeResize="0"/>
          <p:nvPr/>
        </p:nvPicPr>
        <p:blipFill rotWithShape="1">
          <a:blip r:embed="rId3">
            <a:alphaModFix/>
          </a:blip>
          <a:srcRect t="46573" r="69307" b="17617"/>
          <a:stretch/>
        </p:blipFill>
        <p:spPr>
          <a:xfrm>
            <a:off x="298599" y="4035959"/>
            <a:ext cx="272328" cy="247677"/>
          </a:xfrm>
          <a:prstGeom prst="rect">
            <a:avLst/>
          </a:prstGeom>
          <a:noFill/>
          <a:ln>
            <a:noFill/>
          </a:ln>
        </p:spPr>
      </p:pic>
      <p:graphicFrame>
        <p:nvGraphicFramePr>
          <p:cNvPr id="549" name="Google Shape;549;p59"/>
          <p:cNvGraphicFramePr/>
          <p:nvPr/>
        </p:nvGraphicFramePr>
        <p:xfrm>
          <a:off x="6594838" y="1017828"/>
          <a:ext cx="3000000" cy="3000000"/>
        </p:xfrm>
        <a:graphic>
          <a:graphicData uri="http://schemas.openxmlformats.org/drawingml/2006/table">
            <a:tbl>
              <a:tblPr firstRow="1" bandRow="1">
                <a:noFill/>
                <a:tableStyleId>{C5E36C62-D076-4B2C-812D-7C66AAD85C0B}</a:tableStyleId>
              </a:tblPr>
              <a:tblGrid>
                <a:gridCol w="370900">
                  <a:extLst>
                    <a:ext uri="{9D8B030D-6E8A-4147-A177-3AD203B41FA5}">
                      <a16:colId xmlns:a16="http://schemas.microsoft.com/office/drawing/2014/main" val="20000"/>
                    </a:ext>
                  </a:extLst>
                </a:gridCol>
                <a:gridCol w="946050">
                  <a:extLst>
                    <a:ext uri="{9D8B030D-6E8A-4147-A177-3AD203B41FA5}">
                      <a16:colId xmlns:a16="http://schemas.microsoft.com/office/drawing/2014/main" val="20001"/>
                    </a:ext>
                  </a:extLst>
                </a:gridCol>
                <a:gridCol w="941625">
                  <a:extLst>
                    <a:ext uri="{9D8B030D-6E8A-4147-A177-3AD203B41FA5}">
                      <a16:colId xmlns:a16="http://schemas.microsoft.com/office/drawing/2014/main" val="20002"/>
                    </a:ext>
                  </a:extLst>
                </a:gridCol>
              </a:tblGrid>
              <a:tr h="238525">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a:t>
                      </a:r>
                      <a:endParaRPr sz="1100" u="none" strike="noStrike" cap="none">
                        <a:latin typeface="Calibri"/>
                        <a:ea typeface="Calibri"/>
                        <a:cs typeface="Calibri"/>
                        <a:sym typeface="Calibri"/>
                      </a:endParaRPr>
                    </a:p>
                  </a:txBody>
                  <a:tcPr marL="68600" marR="68600" marT="34300" marB="34300" anchor="ctr">
                    <a:solidFill>
                      <a:srgbClr val="1A449D"/>
                    </a:solidFill>
                  </a:tcPr>
                </a:tc>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L="68600" marR="68600" marT="34300" marB="34300" anchor="ctr">
                    <a:solidFill>
                      <a:srgbClr val="1A449D"/>
                    </a:solidFill>
                  </a:tcPr>
                </a:tc>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Runs per 90</a:t>
                      </a:r>
                      <a:endParaRPr sz="1100"/>
                    </a:p>
                  </a:txBody>
                  <a:tcPr marL="68600" marR="68600" marT="34300" marB="34300" anchor="ctr">
                    <a:solidFill>
                      <a:srgbClr val="1A449D"/>
                    </a:solidFill>
                  </a:tcPr>
                </a:tc>
                <a:extLst>
                  <a:ext uri="{0D108BD9-81ED-4DB2-BD59-A6C34878D82A}">
                    <a16:rowId xmlns:a16="http://schemas.microsoft.com/office/drawing/2014/main" val="10000"/>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Timo Werner</a:t>
                      </a:r>
                      <a:endParaRPr sz="1000">
                        <a:solidFill>
                          <a:srgbClr val="0D0D0D"/>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latin typeface="Calibri"/>
                          <a:ea typeface="Calibri"/>
                          <a:cs typeface="Calibri"/>
                          <a:sym typeface="Calibri"/>
                        </a:rPr>
                        <a:t>2.17</a:t>
                      </a:r>
                      <a:endParaRPr sz="1000">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1"/>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Sterling</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2.15</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2"/>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r>
                        <a:rPr lang="en-GB" sz="1000">
                          <a:solidFill>
                            <a:srgbClr val="0D0D0D"/>
                          </a:solidFill>
                          <a:latin typeface="Calibri"/>
                          <a:ea typeface="Calibri"/>
                          <a:cs typeface="Calibri"/>
                          <a:sym typeface="Calibri"/>
                        </a:rPr>
                        <a:t>Firmino</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2.06</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3"/>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Matej Vydra</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2.0</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4"/>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Edinson Cavani</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1.9</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5"/>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Nathan Redmond</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1.85</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6"/>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Jamie Vardy</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1.83</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7"/>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Erik Lamela</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1.78</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8"/>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Salah</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1.69</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9"/>
                  </a:ext>
                </a:extLst>
              </a:tr>
              <a:tr h="42037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Danny Ings</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1.68</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10"/>
                  </a:ext>
                </a:extLst>
              </a:tr>
            </a:tbl>
          </a:graphicData>
        </a:graphic>
      </p:graphicFrame>
      <p:sp>
        <p:nvSpPr>
          <p:cNvPr id="550" name="Google Shape;550;p59"/>
          <p:cNvSpPr txBox="1"/>
          <p:nvPr/>
        </p:nvSpPr>
        <p:spPr>
          <a:xfrm>
            <a:off x="290525" y="1017825"/>
            <a:ext cx="6075000" cy="8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a:solidFill>
                  <a:srgbClr val="252525"/>
                </a:solidFill>
              </a:rPr>
              <a:t>Definition: </a:t>
            </a:r>
            <a:r>
              <a:rPr lang="en-GB">
                <a:solidFill>
                  <a:srgbClr val="252525"/>
                </a:solidFill>
              </a:rPr>
              <a:t>Player speeds are calculated and offensive players in the final third are identified. The amount of runs a player makes is summed for the whole season.</a:t>
            </a:r>
            <a:endParaRPr b="0" i="0" u="none" strike="noStrike" cap="none">
              <a:solidFill>
                <a:srgbClr val="252525"/>
              </a:solidFill>
              <a:latin typeface="Arial"/>
              <a:ea typeface="Arial"/>
              <a:cs typeface="Arial"/>
              <a:sym typeface="Arial"/>
            </a:endParaRPr>
          </a:p>
        </p:txBody>
      </p:sp>
      <p:sp>
        <p:nvSpPr>
          <p:cNvPr id="551" name="Google Shape;551;p59"/>
          <p:cNvSpPr/>
          <p:nvPr/>
        </p:nvSpPr>
        <p:spPr>
          <a:xfrm>
            <a:off x="8227918" y="70928"/>
            <a:ext cx="625500" cy="6390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pic>
        <p:nvPicPr>
          <p:cNvPr id="552" name="Google Shape;552;p59"/>
          <p:cNvPicPr preferRelativeResize="0"/>
          <p:nvPr/>
        </p:nvPicPr>
        <p:blipFill rotWithShape="1">
          <a:blip r:embed="rId4">
            <a:alphaModFix/>
          </a:blip>
          <a:srcRect/>
          <a:stretch/>
        </p:blipFill>
        <p:spPr>
          <a:xfrm>
            <a:off x="8347123" y="194382"/>
            <a:ext cx="373911" cy="3821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0"/>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559" name="Google Shape;559;p60"/>
          <p:cNvSpPr txBox="1">
            <a:spLocks noGrp="1"/>
          </p:cNvSpPr>
          <p:nvPr>
            <p:ph type="body" idx="2"/>
          </p:nvPr>
        </p:nvSpPr>
        <p:spPr>
          <a:xfrm>
            <a:off x="296148" y="431801"/>
            <a:ext cx="75270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endParaRPr/>
          </a:p>
        </p:txBody>
      </p:sp>
      <p:sp>
        <p:nvSpPr>
          <p:cNvPr id="560" name="Google Shape;560;p60"/>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Metric 3: Ratio of Difficult Shots on Target</a:t>
            </a:r>
            <a:endParaRPr/>
          </a:p>
        </p:txBody>
      </p:sp>
      <p:sp>
        <p:nvSpPr>
          <p:cNvPr id="561" name="Google Shape;561;p60"/>
          <p:cNvSpPr txBox="1">
            <a:spLocks noGrp="1"/>
          </p:cNvSpPr>
          <p:nvPr>
            <p:ph type="body" idx="4"/>
          </p:nvPr>
        </p:nvSpPr>
        <p:spPr>
          <a:xfrm>
            <a:off x="290513" y="4443959"/>
            <a:ext cx="8562900" cy="14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endParaRPr/>
          </a:p>
        </p:txBody>
      </p:sp>
      <p:sp>
        <p:nvSpPr>
          <p:cNvPr id="562" name="Google Shape;562;p60"/>
          <p:cNvSpPr txBox="1"/>
          <p:nvPr/>
        </p:nvSpPr>
        <p:spPr>
          <a:xfrm>
            <a:off x="673450" y="2115550"/>
            <a:ext cx="5692200" cy="89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b="1">
                <a:solidFill>
                  <a:srgbClr val="252525"/>
                </a:solidFill>
              </a:rPr>
              <a:t>Identifies players able to get to shooting opportunities.</a:t>
            </a:r>
            <a:endParaRPr sz="1100" b="1">
              <a:solidFill>
                <a:srgbClr val="252525"/>
              </a:solidFill>
            </a:endParaRPr>
          </a:p>
          <a:p>
            <a:pPr marL="0" lvl="0" indent="0" algn="l" rtl="0">
              <a:spcBef>
                <a:spcPts val="0"/>
              </a:spcBef>
              <a:spcAft>
                <a:spcPts val="0"/>
              </a:spcAft>
              <a:buNone/>
            </a:pPr>
            <a:endParaRPr sz="1100">
              <a:solidFill>
                <a:srgbClr val="252525"/>
              </a:solidFill>
            </a:endParaRPr>
          </a:p>
          <a:p>
            <a:pPr marL="0" lvl="0" indent="0" algn="l" rtl="0">
              <a:spcBef>
                <a:spcPts val="0"/>
              </a:spcBef>
              <a:spcAft>
                <a:spcPts val="0"/>
              </a:spcAft>
              <a:buNone/>
            </a:pPr>
            <a:r>
              <a:rPr lang="en-GB" sz="1100" b="1">
                <a:solidFill>
                  <a:srgbClr val="252525"/>
                </a:solidFill>
              </a:rPr>
              <a:t>Adjusts for missed shots, thus finding players skilled at getting shots on target.</a:t>
            </a:r>
            <a:endParaRPr sz="1100" b="1">
              <a:solidFill>
                <a:srgbClr val="252525"/>
              </a:solidFill>
            </a:endParaRPr>
          </a:p>
          <a:p>
            <a:pPr marL="0" lvl="0" indent="0" algn="l" rtl="0">
              <a:spcBef>
                <a:spcPts val="0"/>
              </a:spcBef>
              <a:spcAft>
                <a:spcPts val="0"/>
              </a:spcAft>
              <a:buNone/>
            </a:pPr>
            <a:endParaRPr sz="1100">
              <a:solidFill>
                <a:srgbClr val="252525"/>
              </a:solidFill>
            </a:endParaRPr>
          </a:p>
          <a:p>
            <a:pPr marL="0" lvl="0" indent="0" algn="l" rtl="0">
              <a:spcBef>
                <a:spcPts val="0"/>
              </a:spcBef>
              <a:spcAft>
                <a:spcPts val="0"/>
              </a:spcAft>
              <a:buNone/>
            </a:pPr>
            <a:endParaRPr sz="1100" b="1">
              <a:solidFill>
                <a:srgbClr val="252525"/>
              </a:solidFill>
            </a:endParaRPr>
          </a:p>
          <a:p>
            <a:pPr marL="0" marR="0" lvl="0" indent="0" algn="l" rtl="0">
              <a:lnSpc>
                <a:spcPct val="100000"/>
              </a:lnSpc>
              <a:spcBef>
                <a:spcPts val="0"/>
              </a:spcBef>
              <a:spcAft>
                <a:spcPts val="0"/>
              </a:spcAft>
              <a:buNone/>
            </a:pPr>
            <a:endParaRPr sz="1100" b="0" i="0" u="none" strike="noStrike" cap="none">
              <a:solidFill>
                <a:srgbClr val="252525"/>
              </a:solidFill>
              <a:latin typeface="Arial"/>
              <a:ea typeface="Arial"/>
              <a:cs typeface="Arial"/>
              <a:sym typeface="Arial"/>
            </a:endParaRPr>
          </a:p>
        </p:txBody>
      </p:sp>
      <p:pic>
        <p:nvPicPr>
          <p:cNvPr id="563" name="Google Shape;563;p60"/>
          <p:cNvPicPr preferRelativeResize="0"/>
          <p:nvPr/>
        </p:nvPicPr>
        <p:blipFill rotWithShape="1">
          <a:blip r:embed="rId3">
            <a:alphaModFix/>
          </a:blip>
          <a:srcRect t="6997" r="69307" b="57192"/>
          <a:stretch/>
        </p:blipFill>
        <p:spPr>
          <a:xfrm>
            <a:off x="296148" y="2077955"/>
            <a:ext cx="272328" cy="247677"/>
          </a:xfrm>
          <a:prstGeom prst="rect">
            <a:avLst/>
          </a:prstGeom>
          <a:noFill/>
          <a:ln>
            <a:noFill/>
          </a:ln>
        </p:spPr>
      </p:pic>
      <p:pic>
        <p:nvPicPr>
          <p:cNvPr id="564" name="Google Shape;564;p60"/>
          <p:cNvPicPr preferRelativeResize="0"/>
          <p:nvPr/>
        </p:nvPicPr>
        <p:blipFill rotWithShape="1">
          <a:blip r:embed="rId3">
            <a:alphaModFix/>
          </a:blip>
          <a:srcRect t="46573" r="69307" b="17617"/>
          <a:stretch/>
        </p:blipFill>
        <p:spPr>
          <a:xfrm>
            <a:off x="323261" y="3431659"/>
            <a:ext cx="272328" cy="247677"/>
          </a:xfrm>
          <a:prstGeom prst="rect">
            <a:avLst/>
          </a:prstGeom>
          <a:noFill/>
          <a:ln>
            <a:noFill/>
          </a:ln>
        </p:spPr>
      </p:pic>
      <p:pic>
        <p:nvPicPr>
          <p:cNvPr id="565" name="Google Shape;565;p60"/>
          <p:cNvPicPr preferRelativeResize="0"/>
          <p:nvPr/>
        </p:nvPicPr>
        <p:blipFill rotWithShape="1">
          <a:blip r:embed="rId3">
            <a:alphaModFix/>
          </a:blip>
          <a:srcRect t="6997" r="69307" b="57192"/>
          <a:stretch/>
        </p:blipFill>
        <p:spPr>
          <a:xfrm>
            <a:off x="298595" y="2419385"/>
            <a:ext cx="272328" cy="247677"/>
          </a:xfrm>
          <a:prstGeom prst="rect">
            <a:avLst/>
          </a:prstGeom>
          <a:noFill/>
          <a:ln>
            <a:noFill/>
          </a:ln>
        </p:spPr>
      </p:pic>
      <p:sp>
        <p:nvSpPr>
          <p:cNvPr id="566" name="Google Shape;566;p60"/>
          <p:cNvSpPr txBox="1"/>
          <p:nvPr/>
        </p:nvSpPr>
        <p:spPr>
          <a:xfrm>
            <a:off x="315292" y="1841197"/>
            <a:ext cx="11553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Advantages</a:t>
            </a:r>
            <a:endParaRPr sz="1400" b="0" i="0" u="none" strike="noStrike" cap="none">
              <a:solidFill>
                <a:srgbClr val="252525"/>
              </a:solidFill>
              <a:latin typeface="Arial"/>
              <a:ea typeface="Arial"/>
              <a:cs typeface="Arial"/>
              <a:sym typeface="Arial"/>
            </a:endParaRPr>
          </a:p>
        </p:txBody>
      </p:sp>
      <p:sp>
        <p:nvSpPr>
          <p:cNvPr id="567" name="Google Shape;567;p60"/>
          <p:cNvSpPr txBox="1"/>
          <p:nvPr/>
        </p:nvSpPr>
        <p:spPr>
          <a:xfrm>
            <a:off x="728576" y="2993388"/>
            <a:ext cx="5733300" cy="102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100" b="1" i="0" u="none" strike="noStrike" cap="none">
              <a:solidFill>
                <a:srgbClr val="252525"/>
              </a:solidFill>
            </a:endParaRPr>
          </a:p>
          <a:p>
            <a:pPr marL="0" marR="0" lvl="0" indent="0" algn="l" rtl="0">
              <a:lnSpc>
                <a:spcPct val="100000"/>
              </a:lnSpc>
              <a:spcBef>
                <a:spcPts val="0"/>
              </a:spcBef>
              <a:spcAft>
                <a:spcPts val="0"/>
              </a:spcAft>
              <a:buNone/>
            </a:pPr>
            <a:endParaRPr sz="1100" b="1">
              <a:solidFill>
                <a:srgbClr val="252525"/>
              </a:solidFill>
            </a:endParaRPr>
          </a:p>
          <a:p>
            <a:pPr marL="0" marR="0" lvl="0" indent="0" algn="l" rtl="0">
              <a:lnSpc>
                <a:spcPct val="100000"/>
              </a:lnSpc>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Players of strong teams likely to find themselves in better positions.</a:t>
            </a:r>
            <a:endParaRPr sz="1100" b="1">
              <a:solidFill>
                <a:srgbClr val="252525"/>
              </a:solidFill>
            </a:endParaRPr>
          </a:p>
          <a:p>
            <a:pPr marL="0" lvl="0" indent="0" algn="l" rtl="0">
              <a:spcBef>
                <a:spcPts val="0"/>
              </a:spcBef>
              <a:spcAft>
                <a:spcPts val="0"/>
              </a:spcAft>
              <a:buNone/>
            </a:pPr>
            <a:endParaRPr sz="1100" b="1">
              <a:solidFill>
                <a:srgbClr val="252525"/>
              </a:solidFill>
            </a:endParaRPr>
          </a:p>
          <a:p>
            <a:pPr marL="0" lvl="0" indent="0" algn="l" rtl="0">
              <a:spcBef>
                <a:spcPts val="0"/>
              </a:spcBef>
              <a:spcAft>
                <a:spcPts val="0"/>
              </a:spcAft>
              <a:buNone/>
            </a:pPr>
            <a:r>
              <a:rPr lang="en-GB" sz="1100" b="1">
                <a:solidFill>
                  <a:srgbClr val="252525"/>
                </a:solidFill>
              </a:rPr>
              <a:t>Does not account for how pressured the player is.</a:t>
            </a:r>
            <a:endParaRPr sz="1100" b="1" i="0" u="none" strike="noStrike" cap="none">
              <a:solidFill>
                <a:srgbClr val="252525"/>
              </a:solidFill>
            </a:endParaRPr>
          </a:p>
        </p:txBody>
      </p:sp>
      <p:sp>
        <p:nvSpPr>
          <p:cNvPr id="568" name="Google Shape;568;p60"/>
          <p:cNvSpPr txBox="1"/>
          <p:nvPr/>
        </p:nvSpPr>
        <p:spPr>
          <a:xfrm>
            <a:off x="315292" y="3067142"/>
            <a:ext cx="1390200" cy="30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400" b="1" i="0" u="none" strike="noStrike" cap="none">
                <a:solidFill>
                  <a:srgbClr val="252525"/>
                </a:solidFill>
                <a:latin typeface="Arial"/>
                <a:ea typeface="Arial"/>
                <a:cs typeface="Arial"/>
                <a:sym typeface="Arial"/>
              </a:rPr>
              <a:t>Disadvantages</a:t>
            </a:r>
            <a:endParaRPr sz="1400" b="0" i="0" u="none" strike="noStrike" cap="none">
              <a:solidFill>
                <a:srgbClr val="252525"/>
              </a:solidFill>
              <a:latin typeface="Arial"/>
              <a:ea typeface="Arial"/>
              <a:cs typeface="Arial"/>
              <a:sym typeface="Arial"/>
            </a:endParaRPr>
          </a:p>
        </p:txBody>
      </p:sp>
      <p:pic>
        <p:nvPicPr>
          <p:cNvPr id="569" name="Google Shape;569;p60"/>
          <p:cNvPicPr preferRelativeResize="0"/>
          <p:nvPr/>
        </p:nvPicPr>
        <p:blipFill rotWithShape="1">
          <a:blip r:embed="rId3">
            <a:alphaModFix/>
          </a:blip>
          <a:srcRect t="46573" r="69307" b="17617"/>
          <a:stretch/>
        </p:blipFill>
        <p:spPr>
          <a:xfrm>
            <a:off x="323274" y="3775034"/>
            <a:ext cx="272328" cy="247677"/>
          </a:xfrm>
          <a:prstGeom prst="rect">
            <a:avLst/>
          </a:prstGeom>
          <a:noFill/>
          <a:ln>
            <a:noFill/>
          </a:ln>
        </p:spPr>
      </p:pic>
      <p:graphicFrame>
        <p:nvGraphicFramePr>
          <p:cNvPr id="570" name="Google Shape;570;p60"/>
          <p:cNvGraphicFramePr/>
          <p:nvPr/>
        </p:nvGraphicFramePr>
        <p:xfrm>
          <a:off x="6594838" y="1017828"/>
          <a:ext cx="3000000" cy="3000000"/>
        </p:xfrm>
        <a:graphic>
          <a:graphicData uri="http://schemas.openxmlformats.org/drawingml/2006/table">
            <a:tbl>
              <a:tblPr firstRow="1" bandRow="1">
                <a:noFill/>
                <a:tableStyleId>{C5E36C62-D076-4B2C-812D-7C66AAD85C0B}</a:tableStyleId>
              </a:tblPr>
              <a:tblGrid>
                <a:gridCol w="370900">
                  <a:extLst>
                    <a:ext uri="{9D8B030D-6E8A-4147-A177-3AD203B41FA5}">
                      <a16:colId xmlns:a16="http://schemas.microsoft.com/office/drawing/2014/main" val="20000"/>
                    </a:ext>
                  </a:extLst>
                </a:gridCol>
                <a:gridCol w="946050">
                  <a:extLst>
                    <a:ext uri="{9D8B030D-6E8A-4147-A177-3AD203B41FA5}">
                      <a16:colId xmlns:a16="http://schemas.microsoft.com/office/drawing/2014/main" val="20001"/>
                    </a:ext>
                  </a:extLst>
                </a:gridCol>
                <a:gridCol w="941625">
                  <a:extLst>
                    <a:ext uri="{9D8B030D-6E8A-4147-A177-3AD203B41FA5}">
                      <a16:colId xmlns:a16="http://schemas.microsoft.com/office/drawing/2014/main" val="20002"/>
                    </a:ext>
                  </a:extLst>
                </a:gridCol>
              </a:tblGrid>
              <a:tr h="238525">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a:t>
                      </a:r>
                      <a:endParaRPr sz="1100" u="none" strike="noStrike" cap="none">
                        <a:latin typeface="Calibri"/>
                        <a:ea typeface="Calibri"/>
                        <a:cs typeface="Calibri"/>
                        <a:sym typeface="Calibri"/>
                      </a:endParaRPr>
                    </a:p>
                  </a:txBody>
                  <a:tcPr marL="68600" marR="68600" marT="34300" marB="34300" anchor="ctr">
                    <a:solidFill>
                      <a:srgbClr val="1A449D"/>
                    </a:solidFill>
                  </a:tcPr>
                </a:tc>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Player</a:t>
                      </a:r>
                      <a:endParaRPr sz="1100">
                        <a:latin typeface="Calibri"/>
                        <a:ea typeface="Calibri"/>
                        <a:cs typeface="Calibri"/>
                        <a:sym typeface="Calibri"/>
                      </a:endParaRPr>
                    </a:p>
                  </a:txBody>
                  <a:tcPr marL="68600" marR="68600" marT="34300" marB="34300" anchor="ctr">
                    <a:solidFill>
                      <a:srgbClr val="1A449D"/>
                    </a:solidFill>
                  </a:tcPr>
                </a:tc>
                <a:tc>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Metric</a:t>
                      </a:r>
                      <a:endParaRPr sz="1100"/>
                    </a:p>
                  </a:txBody>
                  <a:tcPr marL="68600" marR="68600" marT="34300" marB="34300" anchor="ctr">
                    <a:solidFill>
                      <a:srgbClr val="1A449D"/>
                    </a:solidFill>
                  </a:tcPr>
                </a:tc>
                <a:extLst>
                  <a:ext uri="{0D108BD9-81ED-4DB2-BD59-A6C34878D82A}">
                    <a16:rowId xmlns:a16="http://schemas.microsoft.com/office/drawing/2014/main" val="10000"/>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Ryan Fraser</a:t>
                      </a:r>
                      <a:endParaRPr sz="1000">
                        <a:solidFill>
                          <a:srgbClr val="0D0D0D"/>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0.61</a:t>
                      </a:r>
                      <a:endParaRPr sz="1000">
                        <a:solidFill>
                          <a:srgbClr val="0D0D0D"/>
                        </a:solidFill>
                      </a:endParaRPr>
                    </a:p>
                  </a:txBody>
                  <a:tcPr marL="68600" marR="68600" marT="34300" marB="34300" anchor="ctr"/>
                </a:tc>
                <a:extLst>
                  <a:ext uri="{0D108BD9-81ED-4DB2-BD59-A6C34878D82A}">
                    <a16:rowId xmlns:a16="http://schemas.microsoft.com/office/drawing/2014/main" val="10001"/>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2</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Dennis Praet</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0.49</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2"/>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3</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Nathan Tella</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0.41</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3"/>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4</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Joe Bryan</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0.37</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4"/>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5</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Ayoze Pérez</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0.34</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5"/>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6</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Jordan Ayew</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0.33</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6"/>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7</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Ashley Barnes</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0.28</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7"/>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8</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Martial</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0.25</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8"/>
                  </a:ext>
                </a:extLst>
              </a:tr>
              <a:tr h="29242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9</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Steven Alzate</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0.24</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09"/>
                  </a:ext>
                </a:extLst>
              </a:tr>
              <a:tr h="420375">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10</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l" rtl="0">
                        <a:lnSpc>
                          <a:spcPct val="100000"/>
                        </a:lnSpc>
                        <a:spcBef>
                          <a:spcPts val="0"/>
                        </a:spcBef>
                        <a:spcAft>
                          <a:spcPts val="0"/>
                        </a:spcAft>
                        <a:buNone/>
                      </a:pPr>
                      <a:r>
                        <a:rPr lang="en-GB" sz="1000">
                          <a:solidFill>
                            <a:srgbClr val="0D0D0D"/>
                          </a:solidFill>
                          <a:latin typeface="Calibri"/>
                          <a:ea typeface="Calibri"/>
                          <a:cs typeface="Calibri"/>
                          <a:sym typeface="Calibri"/>
                        </a:rPr>
                        <a:t>Batshuayi</a:t>
                      </a:r>
                      <a:endParaRPr sz="1000">
                        <a:solidFill>
                          <a:srgbClr val="0D0D0D"/>
                        </a:solidFill>
                        <a:latin typeface="Calibri"/>
                        <a:ea typeface="Calibri"/>
                        <a:cs typeface="Calibri"/>
                        <a:sym typeface="Calibri"/>
                      </a:endParaRPr>
                    </a:p>
                  </a:txBody>
                  <a:tcPr marL="68600" marR="68600" marT="34300" marB="34300" anchor="ctr"/>
                </a:tc>
                <a:tc>
                  <a:txBody>
                    <a:bodyPr/>
                    <a:lstStyle/>
                    <a:p>
                      <a:pPr marL="0" marR="0" lvl="0" indent="0" algn="ctr" rtl="0">
                        <a:lnSpc>
                          <a:spcPct val="100000"/>
                        </a:lnSpc>
                        <a:spcBef>
                          <a:spcPts val="0"/>
                        </a:spcBef>
                        <a:spcAft>
                          <a:spcPts val="0"/>
                        </a:spcAft>
                        <a:buNone/>
                      </a:pPr>
                      <a:r>
                        <a:rPr lang="en-GB" sz="1000">
                          <a:solidFill>
                            <a:srgbClr val="0D0D0D"/>
                          </a:solidFill>
                          <a:latin typeface="Calibri"/>
                          <a:ea typeface="Calibri"/>
                          <a:cs typeface="Calibri"/>
                          <a:sym typeface="Calibri"/>
                        </a:rPr>
                        <a:t>0.23</a:t>
                      </a:r>
                      <a:endParaRPr sz="1000" u="none" strike="noStrike" cap="none">
                        <a:solidFill>
                          <a:srgbClr val="0D0D0D"/>
                        </a:solidFill>
                        <a:latin typeface="Calibri"/>
                        <a:ea typeface="Calibri"/>
                        <a:cs typeface="Calibri"/>
                        <a:sym typeface="Calibri"/>
                      </a:endParaRPr>
                    </a:p>
                  </a:txBody>
                  <a:tcPr marL="68600" marR="68600" marT="34300" marB="34300" anchor="ctr"/>
                </a:tc>
                <a:extLst>
                  <a:ext uri="{0D108BD9-81ED-4DB2-BD59-A6C34878D82A}">
                    <a16:rowId xmlns:a16="http://schemas.microsoft.com/office/drawing/2014/main" val="10010"/>
                  </a:ext>
                </a:extLst>
              </a:tr>
            </a:tbl>
          </a:graphicData>
        </a:graphic>
      </p:graphicFrame>
      <p:sp>
        <p:nvSpPr>
          <p:cNvPr id="571" name="Google Shape;571;p60"/>
          <p:cNvSpPr txBox="1"/>
          <p:nvPr/>
        </p:nvSpPr>
        <p:spPr>
          <a:xfrm>
            <a:off x="290525" y="1017825"/>
            <a:ext cx="6075000" cy="8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a:solidFill>
                  <a:srgbClr val="252525"/>
                </a:solidFill>
              </a:rPr>
              <a:t>Definition: </a:t>
            </a:r>
            <a:r>
              <a:rPr lang="en-GB">
                <a:solidFill>
                  <a:srgbClr val="252525"/>
                </a:solidFill>
              </a:rPr>
              <a:t>The metric calculates the ratio of shots that players are able to place on target from bad positions. Bad positions are defined as shots at bad angles.</a:t>
            </a:r>
            <a:endParaRPr b="0" i="0" u="none" strike="noStrike" cap="none">
              <a:solidFill>
                <a:srgbClr val="252525"/>
              </a:solidFill>
              <a:latin typeface="Arial"/>
              <a:ea typeface="Arial"/>
              <a:cs typeface="Arial"/>
              <a:sym typeface="Arial"/>
            </a:endParaRPr>
          </a:p>
        </p:txBody>
      </p:sp>
      <p:sp>
        <p:nvSpPr>
          <p:cNvPr id="572" name="Google Shape;572;p60"/>
          <p:cNvSpPr/>
          <p:nvPr/>
        </p:nvSpPr>
        <p:spPr>
          <a:xfrm>
            <a:off x="8227925" y="78153"/>
            <a:ext cx="625500" cy="639000"/>
          </a:xfrm>
          <a:prstGeom prst="ellipse">
            <a:avLst/>
          </a:prstGeom>
          <a:solidFill>
            <a:srgbClr val="CBDFEF"/>
          </a:solidFill>
          <a:ln w="254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pic>
        <p:nvPicPr>
          <p:cNvPr id="573" name="Google Shape;573;p60"/>
          <p:cNvPicPr preferRelativeResize="0"/>
          <p:nvPr/>
        </p:nvPicPr>
        <p:blipFill>
          <a:blip r:embed="rId4">
            <a:alphaModFix/>
          </a:blip>
          <a:stretch>
            <a:fillRect/>
          </a:stretch>
        </p:blipFill>
        <p:spPr>
          <a:xfrm>
            <a:off x="8353712" y="210693"/>
            <a:ext cx="373910" cy="3739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aphicFrame>
        <p:nvGraphicFramePr>
          <p:cNvPr id="579" name="Google Shape;579;p61"/>
          <p:cNvGraphicFramePr/>
          <p:nvPr/>
        </p:nvGraphicFramePr>
        <p:xfrm>
          <a:off x="7445738" y="3085200"/>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13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Tammy Abraham</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8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endParaRPr sz="1000"/>
                    </a:p>
                  </a:txBody>
                  <a:tcPr marL="68600" marR="68600" marT="34300" marB="34300" anchor="ctr"/>
                </a:tc>
                <a:extLst>
                  <a:ext uri="{0D108BD9-81ED-4DB2-BD59-A6C34878D82A}">
                    <a16:rowId xmlns:a16="http://schemas.microsoft.com/office/drawing/2014/main" val="10001"/>
                  </a:ext>
                </a:extLst>
              </a:tr>
              <a:tr h="21642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24</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Centre-</a:t>
                      </a:r>
                      <a:endParaRPr sz="1000">
                        <a:solidFill>
                          <a:srgbClr val="0D0D0D"/>
                        </a:solidFill>
                      </a:endParaRPr>
                    </a:p>
                    <a:p>
                      <a:pPr marL="0" lvl="0" indent="0" algn="ctr" rtl="0">
                        <a:spcBef>
                          <a:spcPts val="0"/>
                        </a:spcBef>
                        <a:spcAft>
                          <a:spcPts val="0"/>
                        </a:spcAft>
                        <a:buNone/>
                      </a:pPr>
                      <a:r>
                        <a:rPr lang="en-GB" sz="1000">
                          <a:solidFill>
                            <a:srgbClr val="0D0D0D"/>
                          </a:solidFill>
                        </a:rPr>
                        <a:t>Forward</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38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graphicFrame>
        <p:nvGraphicFramePr>
          <p:cNvPr id="580" name="Google Shape;580;p61"/>
          <p:cNvGraphicFramePr/>
          <p:nvPr/>
        </p:nvGraphicFramePr>
        <p:xfrm>
          <a:off x="1497600" y="3085200"/>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13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Kai Havertz</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8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endParaRPr sz="1000"/>
                    </a:p>
                  </a:txBody>
                  <a:tcPr marL="68600" marR="68600" marT="34300" marB="34300" anchor="ctr"/>
                </a:tc>
                <a:extLst>
                  <a:ext uri="{0D108BD9-81ED-4DB2-BD59-A6C34878D82A}">
                    <a16:rowId xmlns:a16="http://schemas.microsoft.com/office/drawing/2014/main" val="10001"/>
                  </a:ext>
                </a:extLst>
              </a:tr>
              <a:tr h="21642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22</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Attacking Midfield</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70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sp>
        <p:nvSpPr>
          <p:cNvPr id="581" name="Google Shape;581;p61"/>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582" name="Google Shape;582;p61"/>
          <p:cNvSpPr txBox="1">
            <a:spLocks noGrp="1"/>
          </p:cNvSpPr>
          <p:nvPr>
            <p:ph type="body" idx="3"/>
          </p:nvPr>
        </p:nvSpPr>
        <p:spPr>
          <a:xfrm>
            <a:off x="290525" y="123475"/>
            <a:ext cx="88536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a:t>Identified Players in the Current Squad as Potential Areas to Upgrade</a:t>
            </a:r>
            <a:endParaRPr sz="1900"/>
          </a:p>
        </p:txBody>
      </p:sp>
      <p:pic>
        <p:nvPicPr>
          <p:cNvPr id="583" name="Google Shape;583;p61"/>
          <p:cNvPicPr preferRelativeResize="0"/>
          <p:nvPr/>
        </p:nvPicPr>
        <p:blipFill>
          <a:blip r:embed="rId3">
            <a:alphaModFix/>
          </a:blip>
          <a:stretch>
            <a:fillRect/>
          </a:stretch>
        </p:blipFill>
        <p:spPr>
          <a:xfrm>
            <a:off x="3128400" y="856800"/>
            <a:ext cx="2880000" cy="2160000"/>
          </a:xfrm>
          <a:prstGeom prst="rect">
            <a:avLst/>
          </a:prstGeom>
          <a:noFill/>
          <a:ln>
            <a:noFill/>
          </a:ln>
        </p:spPr>
      </p:pic>
      <p:pic>
        <p:nvPicPr>
          <p:cNvPr id="584" name="Google Shape;584;p61"/>
          <p:cNvPicPr preferRelativeResize="0"/>
          <p:nvPr/>
        </p:nvPicPr>
        <p:blipFill>
          <a:blip r:embed="rId4">
            <a:alphaModFix/>
          </a:blip>
          <a:stretch>
            <a:fillRect/>
          </a:stretch>
        </p:blipFill>
        <p:spPr>
          <a:xfrm>
            <a:off x="164650" y="856800"/>
            <a:ext cx="2880000" cy="2160000"/>
          </a:xfrm>
          <a:prstGeom prst="rect">
            <a:avLst/>
          </a:prstGeom>
          <a:noFill/>
          <a:ln>
            <a:noFill/>
          </a:ln>
        </p:spPr>
      </p:pic>
      <p:pic>
        <p:nvPicPr>
          <p:cNvPr id="585" name="Google Shape;585;p61"/>
          <p:cNvPicPr preferRelativeResize="0"/>
          <p:nvPr/>
        </p:nvPicPr>
        <p:blipFill>
          <a:blip r:embed="rId5">
            <a:alphaModFix/>
          </a:blip>
          <a:stretch>
            <a:fillRect/>
          </a:stretch>
        </p:blipFill>
        <p:spPr>
          <a:xfrm>
            <a:off x="6099350" y="856800"/>
            <a:ext cx="2880000" cy="2160000"/>
          </a:xfrm>
          <a:prstGeom prst="rect">
            <a:avLst/>
          </a:prstGeom>
          <a:noFill/>
          <a:ln>
            <a:noFill/>
          </a:ln>
        </p:spPr>
      </p:pic>
      <p:pic>
        <p:nvPicPr>
          <p:cNvPr id="586" name="Google Shape;586;p61"/>
          <p:cNvPicPr preferRelativeResize="0"/>
          <p:nvPr/>
        </p:nvPicPr>
        <p:blipFill>
          <a:blip r:embed="rId6">
            <a:alphaModFix/>
          </a:blip>
          <a:stretch>
            <a:fillRect/>
          </a:stretch>
        </p:blipFill>
        <p:spPr>
          <a:xfrm>
            <a:off x="288000" y="3074400"/>
            <a:ext cx="900000" cy="900000"/>
          </a:xfrm>
          <a:prstGeom prst="rect">
            <a:avLst/>
          </a:prstGeom>
          <a:noFill/>
          <a:ln>
            <a:noFill/>
          </a:ln>
        </p:spPr>
      </p:pic>
      <p:pic>
        <p:nvPicPr>
          <p:cNvPr id="587" name="Google Shape;587;p61"/>
          <p:cNvPicPr preferRelativeResize="0"/>
          <p:nvPr/>
        </p:nvPicPr>
        <p:blipFill>
          <a:blip r:embed="rId7">
            <a:alphaModFix/>
          </a:blip>
          <a:stretch>
            <a:fillRect/>
          </a:stretch>
        </p:blipFill>
        <p:spPr>
          <a:xfrm>
            <a:off x="3344400" y="3074400"/>
            <a:ext cx="900000" cy="900000"/>
          </a:xfrm>
          <a:prstGeom prst="rect">
            <a:avLst/>
          </a:prstGeom>
          <a:noFill/>
          <a:ln>
            <a:noFill/>
          </a:ln>
        </p:spPr>
      </p:pic>
      <p:pic>
        <p:nvPicPr>
          <p:cNvPr id="588" name="Google Shape;588;p61"/>
          <p:cNvPicPr preferRelativeResize="0"/>
          <p:nvPr/>
        </p:nvPicPr>
        <p:blipFill>
          <a:blip r:embed="rId8">
            <a:alphaModFix/>
          </a:blip>
          <a:stretch>
            <a:fillRect/>
          </a:stretch>
        </p:blipFill>
        <p:spPr>
          <a:xfrm>
            <a:off x="6397200" y="3074400"/>
            <a:ext cx="900000" cy="900000"/>
          </a:xfrm>
          <a:prstGeom prst="rect">
            <a:avLst/>
          </a:prstGeom>
          <a:noFill/>
          <a:ln>
            <a:noFill/>
          </a:ln>
        </p:spPr>
      </p:pic>
      <p:pic>
        <p:nvPicPr>
          <p:cNvPr id="589" name="Google Shape;589;p61"/>
          <p:cNvPicPr preferRelativeResize="0"/>
          <p:nvPr/>
        </p:nvPicPr>
        <p:blipFill>
          <a:blip r:embed="rId9">
            <a:alphaModFix/>
          </a:blip>
          <a:stretch>
            <a:fillRect/>
          </a:stretch>
        </p:blipFill>
        <p:spPr>
          <a:xfrm>
            <a:off x="2487600" y="3369600"/>
            <a:ext cx="248400" cy="165600"/>
          </a:xfrm>
          <a:prstGeom prst="rect">
            <a:avLst/>
          </a:prstGeom>
          <a:noFill/>
          <a:ln>
            <a:noFill/>
          </a:ln>
        </p:spPr>
      </p:pic>
      <p:pic>
        <p:nvPicPr>
          <p:cNvPr id="590" name="Google Shape;590;p61"/>
          <p:cNvPicPr preferRelativeResize="0"/>
          <p:nvPr/>
        </p:nvPicPr>
        <p:blipFill>
          <a:blip r:embed="rId10">
            <a:alphaModFix/>
          </a:blip>
          <a:stretch>
            <a:fillRect/>
          </a:stretch>
        </p:blipFill>
        <p:spPr>
          <a:xfrm>
            <a:off x="8485200" y="3369600"/>
            <a:ext cx="248400" cy="165600"/>
          </a:xfrm>
          <a:prstGeom prst="rect">
            <a:avLst/>
          </a:prstGeom>
          <a:noFill/>
          <a:ln>
            <a:noFill/>
          </a:ln>
        </p:spPr>
      </p:pic>
      <p:graphicFrame>
        <p:nvGraphicFramePr>
          <p:cNvPr id="591" name="Google Shape;591;p61"/>
          <p:cNvGraphicFramePr/>
          <p:nvPr/>
        </p:nvGraphicFramePr>
        <p:xfrm>
          <a:off x="4482000" y="3085200"/>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13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Timo Werner</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8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endParaRPr sz="1000"/>
                    </a:p>
                  </a:txBody>
                  <a:tcPr marL="68600" marR="68600" marT="34300" marB="34300" anchor="ctr"/>
                </a:tc>
                <a:extLst>
                  <a:ext uri="{0D108BD9-81ED-4DB2-BD59-A6C34878D82A}">
                    <a16:rowId xmlns:a16="http://schemas.microsoft.com/office/drawing/2014/main" val="10001"/>
                  </a:ext>
                </a:extLst>
              </a:tr>
              <a:tr h="21642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25</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Centre-</a:t>
                      </a:r>
                      <a:endParaRPr sz="1000">
                        <a:solidFill>
                          <a:srgbClr val="0D0D0D"/>
                        </a:solidFill>
                      </a:endParaRPr>
                    </a:p>
                    <a:p>
                      <a:pPr marL="0" lvl="0" indent="0" algn="ctr" rtl="0">
                        <a:spcBef>
                          <a:spcPts val="0"/>
                        </a:spcBef>
                        <a:spcAft>
                          <a:spcPts val="0"/>
                        </a:spcAft>
                        <a:buNone/>
                      </a:pPr>
                      <a:r>
                        <a:rPr lang="en-GB" sz="1000">
                          <a:solidFill>
                            <a:srgbClr val="0D0D0D"/>
                          </a:solidFill>
                        </a:rPr>
                        <a:t>Forward</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65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pic>
        <p:nvPicPr>
          <p:cNvPr id="592" name="Google Shape;592;p61"/>
          <p:cNvPicPr preferRelativeResize="0"/>
          <p:nvPr/>
        </p:nvPicPr>
        <p:blipFill>
          <a:blip r:embed="rId9">
            <a:alphaModFix/>
          </a:blip>
          <a:stretch>
            <a:fillRect/>
          </a:stretch>
        </p:blipFill>
        <p:spPr>
          <a:xfrm>
            <a:off x="5493600" y="3369600"/>
            <a:ext cx="248400" cy="165600"/>
          </a:xfrm>
          <a:prstGeom prst="rect">
            <a:avLst/>
          </a:prstGeom>
          <a:noFill/>
          <a:ln>
            <a:noFill/>
          </a:ln>
        </p:spPr>
      </p:pic>
      <p:sp>
        <p:nvSpPr>
          <p:cNvPr id="593" name="Google Shape;593;p61"/>
          <p:cNvSpPr txBox="1">
            <a:spLocks noGrp="1"/>
          </p:cNvSpPr>
          <p:nvPr>
            <p:ph type="body" idx="2"/>
          </p:nvPr>
        </p:nvSpPr>
        <p:spPr>
          <a:xfrm>
            <a:off x="296150" y="431800"/>
            <a:ext cx="71475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sz="1400"/>
              <a:t>Based on the three derived metrics from the broadcast tracking data</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2"/>
          <p:cNvSpPr txBox="1">
            <a:spLocks noGrp="1"/>
          </p:cNvSpPr>
          <p:nvPr>
            <p:ph type="body" idx="1"/>
          </p:nvPr>
        </p:nvSpPr>
        <p:spPr>
          <a:xfrm>
            <a:off x="306006" y="1054088"/>
            <a:ext cx="8532000" cy="33564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endParaRPr sz="1500">
              <a:solidFill>
                <a:srgbClr val="0D0D0D"/>
              </a:solidFill>
            </a:endParaRPr>
          </a:p>
          <a:p>
            <a:pPr marL="0" lvl="0" indent="0" algn="l" rtl="0">
              <a:spcBef>
                <a:spcPts val="0"/>
              </a:spcBef>
              <a:spcAft>
                <a:spcPts val="0"/>
              </a:spcAft>
              <a:buNone/>
            </a:pPr>
            <a:endParaRPr sz="1500">
              <a:solidFill>
                <a:srgbClr val="0D0D0D"/>
              </a:solidFill>
            </a:endParaRPr>
          </a:p>
          <a:p>
            <a:pPr marL="0" lvl="0" indent="0" algn="l" rtl="0">
              <a:spcBef>
                <a:spcPts val="0"/>
              </a:spcBef>
              <a:spcAft>
                <a:spcPts val="0"/>
              </a:spcAft>
              <a:buNone/>
            </a:pPr>
            <a:endParaRPr sz="1500">
              <a:solidFill>
                <a:srgbClr val="0D0D0D"/>
              </a:solidFill>
            </a:endParaRPr>
          </a:p>
          <a:p>
            <a:pPr marL="0" lvl="0" indent="0" algn="l" rtl="0">
              <a:spcBef>
                <a:spcPts val="0"/>
              </a:spcBef>
              <a:spcAft>
                <a:spcPts val="0"/>
              </a:spcAft>
              <a:buNone/>
            </a:pPr>
            <a:endParaRPr sz="1500">
              <a:solidFill>
                <a:srgbClr val="0D0D0D"/>
              </a:solidFill>
            </a:endParaRPr>
          </a:p>
          <a:p>
            <a:pPr marL="0" lvl="0" indent="0" algn="l" rtl="0">
              <a:spcBef>
                <a:spcPts val="0"/>
              </a:spcBef>
              <a:spcAft>
                <a:spcPts val="0"/>
              </a:spcAft>
              <a:buNone/>
            </a:pPr>
            <a:endParaRPr sz="1500">
              <a:solidFill>
                <a:srgbClr val="0D0D0D"/>
              </a:solidFill>
            </a:endParaRPr>
          </a:p>
        </p:txBody>
      </p:sp>
      <p:sp>
        <p:nvSpPr>
          <p:cNvPr id="600" name="Google Shape;600;p62"/>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601" name="Google Shape;601;p62"/>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Shortlisted Players</a:t>
            </a:r>
            <a:endParaRPr/>
          </a:p>
        </p:txBody>
      </p:sp>
      <p:pic>
        <p:nvPicPr>
          <p:cNvPr id="602" name="Google Shape;602;p62"/>
          <p:cNvPicPr preferRelativeResize="0"/>
          <p:nvPr/>
        </p:nvPicPr>
        <p:blipFill>
          <a:blip r:embed="rId3">
            <a:alphaModFix/>
          </a:blip>
          <a:stretch>
            <a:fillRect/>
          </a:stretch>
        </p:blipFill>
        <p:spPr>
          <a:xfrm>
            <a:off x="3129164" y="856800"/>
            <a:ext cx="2880000" cy="2160000"/>
          </a:xfrm>
          <a:prstGeom prst="rect">
            <a:avLst/>
          </a:prstGeom>
          <a:noFill/>
          <a:ln>
            <a:noFill/>
          </a:ln>
        </p:spPr>
      </p:pic>
      <p:pic>
        <p:nvPicPr>
          <p:cNvPr id="603" name="Google Shape;603;p62"/>
          <p:cNvPicPr preferRelativeResize="0"/>
          <p:nvPr/>
        </p:nvPicPr>
        <p:blipFill>
          <a:blip r:embed="rId4">
            <a:alphaModFix/>
          </a:blip>
          <a:stretch>
            <a:fillRect/>
          </a:stretch>
        </p:blipFill>
        <p:spPr>
          <a:xfrm>
            <a:off x="165650" y="857575"/>
            <a:ext cx="2880000" cy="2160000"/>
          </a:xfrm>
          <a:prstGeom prst="rect">
            <a:avLst/>
          </a:prstGeom>
          <a:noFill/>
          <a:ln>
            <a:noFill/>
          </a:ln>
        </p:spPr>
      </p:pic>
      <p:pic>
        <p:nvPicPr>
          <p:cNvPr id="604" name="Google Shape;604;p62"/>
          <p:cNvPicPr preferRelativeResize="0"/>
          <p:nvPr/>
        </p:nvPicPr>
        <p:blipFill>
          <a:blip r:embed="rId5">
            <a:alphaModFix/>
          </a:blip>
          <a:stretch>
            <a:fillRect/>
          </a:stretch>
        </p:blipFill>
        <p:spPr>
          <a:xfrm>
            <a:off x="3343108" y="3074115"/>
            <a:ext cx="900000" cy="900000"/>
          </a:xfrm>
          <a:prstGeom prst="rect">
            <a:avLst/>
          </a:prstGeom>
          <a:noFill/>
          <a:ln>
            <a:noFill/>
          </a:ln>
        </p:spPr>
      </p:pic>
      <p:pic>
        <p:nvPicPr>
          <p:cNvPr id="605" name="Google Shape;605;p62"/>
          <p:cNvPicPr preferRelativeResize="0"/>
          <p:nvPr/>
        </p:nvPicPr>
        <p:blipFill>
          <a:blip r:embed="rId6">
            <a:alphaModFix/>
          </a:blip>
          <a:stretch>
            <a:fillRect/>
          </a:stretch>
        </p:blipFill>
        <p:spPr>
          <a:xfrm>
            <a:off x="287448" y="3074113"/>
            <a:ext cx="900000" cy="900000"/>
          </a:xfrm>
          <a:prstGeom prst="rect">
            <a:avLst/>
          </a:prstGeom>
          <a:noFill/>
          <a:ln>
            <a:noFill/>
          </a:ln>
        </p:spPr>
      </p:pic>
      <p:pic>
        <p:nvPicPr>
          <p:cNvPr id="606" name="Google Shape;606;p62"/>
          <p:cNvPicPr preferRelativeResize="0"/>
          <p:nvPr/>
        </p:nvPicPr>
        <p:blipFill>
          <a:blip r:embed="rId7">
            <a:alphaModFix/>
          </a:blip>
          <a:stretch>
            <a:fillRect/>
          </a:stretch>
        </p:blipFill>
        <p:spPr>
          <a:xfrm>
            <a:off x="6098350" y="857569"/>
            <a:ext cx="2880000" cy="2160000"/>
          </a:xfrm>
          <a:prstGeom prst="rect">
            <a:avLst/>
          </a:prstGeom>
          <a:noFill/>
          <a:ln>
            <a:noFill/>
          </a:ln>
        </p:spPr>
      </p:pic>
      <p:pic>
        <p:nvPicPr>
          <p:cNvPr id="607" name="Google Shape;607;p62"/>
          <p:cNvPicPr preferRelativeResize="0"/>
          <p:nvPr/>
        </p:nvPicPr>
        <p:blipFill>
          <a:blip r:embed="rId8">
            <a:alphaModFix/>
          </a:blip>
          <a:stretch>
            <a:fillRect/>
          </a:stretch>
        </p:blipFill>
        <p:spPr>
          <a:xfrm>
            <a:off x="6398738" y="3074113"/>
            <a:ext cx="900000" cy="900000"/>
          </a:xfrm>
          <a:prstGeom prst="rect">
            <a:avLst/>
          </a:prstGeom>
          <a:noFill/>
          <a:ln>
            <a:noFill/>
          </a:ln>
        </p:spPr>
      </p:pic>
      <p:pic>
        <p:nvPicPr>
          <p:cNvPr id="608" name="Google Shape;608;p62"/>
          <p:cNvPicPr preferRelativeResize="0"/>
          <p:nvPr/>
        </p:nvPicPr>
        <p:blipFill>
          <a:blip r:embed="rId9">
            <a:alphaModFix/>
          </a:blip>
          <a:stretch>
            <a:fillRect/>
          </a:stretch>
        </p:blipFill>
        <p:spPr>
          <a:xfrm>
            <a:off x="3485800" y="3974125"/>
            <a:ext cx="614600" cy="614600"/>
          </a:xfrm>
          <a:prstGeom prst="rect">
            <a:avLst/>
          </a:prstGeom>
          <a:noFill/>
          <a:ln>
            <a:noFill/>
          </a:ln>
        </p:spPr>
      </p:pic>
      <p:pic>
        <p:nvPicPr>
          <p:cNvPr id="609" name="Google Shape;609;p62"/>
          <p:cNvPicPr preferRelativeResize="0"/>
          <p:nvPr/>
        </p:nvPicPr>
        <p:blipFill>
          <a:blip r:embed="rId10">
            <a:alphaModFix/>
          </a:blip>
          <a:stretch>
            <a:fillRect/>
          </a:stretch>
        </p:blipFill>
        <p:spPr>
          <a:xfrm>
            <a:off x="6540950" y="3973626"/>
            <a:ext cx="615598" cy="615598"/>
          </a:xfrm>
          <a:prstGeom prst="rect">
            <a:avLst/>
          </a:prstGeom>
          <a:noFill/>
          <a:ln>
            <a:noFill/>
          </a:ln>
        </p:spPr>
      </p:pic>
      <p:pic>
        <p:nvPicPr>
          <p:cNvPr id="610" name="Google Shape;610;p62"/>
          <p:cNvPicPr preferRelativeResize="0"/>
          <p:nvPr/>
        </p:nvPicPr>
        <p:blipFill>
          <a:blip r:embed="rId11">
            <a:alphaModFix/>
          </a:blip>
          <a:stretch>
            <a:fillRect/>
          </a:stretch>
        </p:blipFill>
        <p:spPr>
          <a:xfrm>
            <a:off x="429650" y="3973626"/>
            <a:ext cx="615598" cy="615598"/>
          </a:xfrm>
          <a:prstGeom prst="rect">
            <a:avLst/>
          </a:prstGeom>
          <a:noFill/>
          <a:ln>
            <a:noFill/>
          </a:ln>
        </p:spPr>
      </p:pic>
      <p:graphicFrame>
        <p:nvGraphicFramePr>
          <p:cNvPr id="611" name="Google Shape;611;p62"/>
          <p:cNvGraphicFramePr/>
          <p:nvPr/>
        </p:nvGraphicFramePr>
        <p:xfrm>
          <a:off x="4482775" y="3085200"/>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59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Marcus Rashford</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650">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endParaRPr sz="1000">
                        <a:solidFill>
                          <a:srgbClr val="0D0D0D"/>
                        </a:solidFill>
                      </a:endParaRPr>
                    </a:p>
                  </a:txBody>
                  <a:tcPr marL="68600" marR="68600" marT="34300" marB="34300" anchor="ctr"/>
                </a:tc>
                <a:extLst>
                  <a:ext uri="{0D108BD9-81ED-4DB2-BD59-A6C34878D82A}">
                    <a16:rowId xmlns:a16="http://schemas.microsoft.com/office/drawing/2014/main" val="10001"/>
                  </a:ext>
                </a:extLst>
              </a:tr>
              <a:tr h="2225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24</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72950">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Left Winger</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72950">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85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graphicFrame>
        <p:nvGraphicFramePr>
          <p:cNvPr id="612" name="Google Shape;612;p62"/>
          <p:cNvGraphicFramePr/>
          <p:nvPr/>
        </p:nvGraphicFramePr>
        <p:xfrm>
          <a:off x="7444738" y="3084978"/>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13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Gabriel Jesus</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8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endParaRPr sz="1000"/>
                    </a:p>
                  </a:txBody>
                  <a:tcPr marL="68600" marR="68600" marT="34300" marB="34300" anchor="ctr"/>
                </a:tc>
                <a:extLst>
                  <a:ext uri="{0D108BD9-81ED-4DB2-BD59-A6C34878D82A}">
                    <a16:rowId xmlns:a16="http://schemas.microsoft.com/office/drawing/2014/main" val="10001"/>
                  </a:ext>
                </a:extLst>
              </a:tr>
              <a:tr h="21642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24</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Centre-</a:t>
                      </a:r>
                      <a:endParaRPr sz="1000">
                        <a:solidFill>
                          <a:srgbClr val="0D0D0D"/>
                        </a:solidFill>
                      </a:endParaRPr>
                    </a:p>
                    <a:p>
                      <a:pPr marL="0" lvl="0" indent="0" algn="ctr" rtl="0">
                        <a:spcBef>
                          <a:spcPts val="0"/>
                        </a:spcBef>
                        <a:spcAft>
                          <a:spcPts val="0"/>
                        </a:spcAft>
                        <a:buNone/>
                      </a:pPr>
                      <a:r>
                        <a:rPr lang="en-GB" sz="1000">
                          <a:solidFill>
                            <a:srgbClr val="0D0D0D"/>
                          </a:solidFill>
                        </a:rPr>
                        <a:t>Forward</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60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graphicFrame>
        <p:nvGraphicFramePr>
          <p:cNvPr id="613" name="Google Shape;613;p62"/>
          <p:cNvGraphicFramePr/>
          <p:nvPr/>
        </p:nvGraphicFramePr>
        <p:xfrm>
          <a:off x="1498463" y="3084978"/>
          <a:ext cx="3000000" cy="3000000"/>
        </p:xfrm>
        <a:graphic>
          <a:graphicData uri="http://schemas.openxmlformats.org/drawingml/2006/table">
            <a:tbl>
              <a:tblPr firstRow="1" bandRow="1">
                <a:noFill/>
                <a:tableStyleId>{C5E36C62-D076-4B2C-812D-7C66AAD85C0B}</a:tableStyleId>
              </a:tblPr>
              <a:tblGrid>
                <a:gridCol w="766800">
                  <a:extLst>
                    <a:ext uri="{9D8B030D-6E8A-4147-A177-3AD203B41FA5}">
                      <a16:colId xmlns:a16="http://schemas.microsoft.com/office/drawing/2014/main" val="20000"/>
                    </a:ext>
                  </a:extLst>
                </a:gridCol>
                <a:gridCol w="766800">
                  <a:extLst>
                    <a:ext uri="{9D8B030D-6E8A-4147-A177-3AD203B41FA5}">
                      <a16:colId xmlns:a16="http://schemas.microsoft.com/office/drawing/2014/main" val="20001"/>
                    </a:ext>
                  </a:extLst>
                </a:gridCol>
              </a:tblGrid>
              <a:tr h="231350">
                <a:tc gridSpan="2">
                  <a:txBody>
                    <a:bodyPr/>
                    <a:lstStyle/>
                    <a:p>
                      <a:pPr marL="0" marR="0" lvl="0" indent="0" algn="ctr" rtl="0">
                        <a:lnSpc>
                          <a:spcPct val="100000"/>
                        </a:lnSpc>
                        <a:spcBef>
                          <a:spcPts val="0"/>
                        </a:spcBef>
                        <a:spcAft>
                          <a:spcPts val="0"/>
                        </a:spcAft>
                        <a:buNone/>
                      </a:pPr>
                      <a:r>
                        <a:rPr lang="en-GB" sz="1100">
                          <a:latin typeface="Calibri"/>
                          <a:ea typeface="Calibri"/>
                          <a:cs typeface="Calibri"/>
                          <a:sym typeface="Calibri"/>
                        </a:rPr>
                        <a:t>Neal Maupay</a:t>
                      </a:r>
                      <a:endParaRPr sz="1100">
                        <a:latin typeface="Calibri"/>
                        <a:ea typeface="Calibri"/>
                        <a:cs typeface="Calibri"/>
                        <a:sym typeface="Calibri"/>
                      </a:endParaRPr>
                    </a:p>
                  </a:txBody>
                  <a:tcPr marL="68600" marR="68600" marT="34300" marB="34300" anchor="ctr">
                    <a:solidFill>
                      <a:srgbClr val="1A449D"/>
                    </a:solidFill>
                  </a:tcPr>
                </a:tc>
                <a:tc hMerge="1">
                  <a:txBody>
                    <a:bodyPr/>
                    <a:lstStyle/>
                    <a:p>
                      <a:endParaRPr lang="en-US"/>
                    </a:p>
                  </a:txBody>
                  <a:tcPr/>
                </a:tc>
                <a:extLst>
                  <a:ext uri="{0D108BD9-81ED-4DB2-BD59-A6C34878D82A}">
                    <a16:rowId xmlns:a16="http://schemas.microsoft.com/office/drawing/2014/main" val="10000"/>
                  </a:ext>
                </a:extLst>
              </a:tr>
              <a:tr h="2458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Nationality</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l" rtl="0">
                        <a:spcBef>
                          <a:spcPts val="0"/>
                        </a:spcBef>
                        <a:spcAft>
                          <a:spcPts val="0"/>
                        </a:spcAft>
                        <a:buNone/>
                      </a:pPr>
                      <a:endParaRPr sz="1000"/>
                    </a:p>
                  </a:txBody>
                  <a:tcPr marL="68600" marR="68600" marT="34300" marB="34300" anchor="ctr"/>
                </a:tc>
                <a:extLst>
                  <a:ext uri="{0D108BD9-81ED-4DB2-BD59-A6C34878D82A}">
                    <a16:rowId xmlns:a16="http://schemas.microsoft.com/office/drawing/2014/main" val="10001"/>
                  </a:ext>
                </a:extLst>
              </a:tr>
              <a:tr h="21642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Age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25</a:t>
                      </a:r>
                      <a:endParaRPr sz="1000">
                        <a:solidFill>
                          <a:srgbClr val="0D0D0D"/>
                        </a:solidFill>
                      </a:endParaRPr>
                    </a:p>
                  </a:txBody>
                  <a:tcPr marL="68600" marR="68600" marT="34300" marB="34300" anchor="ctr"/>
                </a:tc>
                <a:extLst>
                  <a:ext uri="{0D108BD9-81ED-4DB2-BD59-A6C34878D82A}">
                    <a16:rowId xmlns:a16="http://schemas.microsoft.com/office/drawing/2014/main" val="10002"/>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Position</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Centre-</a:t>
                      </a:r>
                      <a:endParaRPr sz="1000">
                        <a:solidFill>
                          <a:srgbClr val="0D0D0D"/>
                        </a:solidFill>
                      </a:endParaRPr>
                    </a:p>
                    <a:p>
                      <a:pPr marL="0" lvl="0" indent="0" algn="ctr" rtl="0">
                        <a:spcBef>
                          <a:spcPts val="0"/>
                        </a:spcBef>
                        <a:spcAft>
                          <a:spcPts val="0"/>
                        </a:spcAft>
                        <a:buNone/>
                      </a:pPr>
                      <a:r>
                        <a:rPr lang="en-GB" sz="1000">
                          <a:solidFill>
                            <a:srgbClr val="0D0D0D"/>
                          </a:solidFill>
                        </a:rPr>
                        <a:t>Forward</a:t>
                      </a:r>
                      <a:endParaRPr sz="1000">
                        <a:solidFill>
                          <a:srgbClr val="0D0D0D"/>
                        </a:solidFill>
                      </a:endParaRPr>
                    </a:p>
                  </a:txBody>
                  <a:tcPr marL="68600" marR="68600" marT="34300" marB="34300" anchor="ctr"/>
                </a:tc>
                <a:extLst>
                  <a:ext uri="{0D108BD9-81ED-4DB2-BD59-A6C34878D82A}">
                    <a16:rowId xmlns:a16="http://schemas.microsoft.com/office/drawing/2014/main" val="10003"/>
                  </a:ext>
                </a:extLst>
              </a:tr>
              <a:tr h="365675">
                <a:tc>
                  <a:txBody>
                    <a:bodyPr/>
                    <a:lstStyle/>
                    <a:p>
                      <a:pPr marL="0" marR="0" lvl="0" indent="0" algn="ctr" rtl="0">
                        <a:lnSpc>
                          <a:spcPct val="100000"/>
                        </a:lnSpc>
                        <a:spcBef>
                          <a:spcPts val="0"/>
                        </a:spcBef>
                        <a:spcAft>
                          <a:spcPts val="0"/>
                        </a:spcAft>
                        <a:buNone/>
                      </a:pPr>
                      <a:r>
                        <a:rPr lang="en-GB" sz="1000" b="1">
                          <a:solidFill>
                            <a:srgbClr val="252525"/>
                          </a:solidFill>
                          <a:latin typeface="Calibri"/>
                          <a:ea typeface="Calibri"/>
                          <a:cs typeface="Calibri"/>
                          <a:sym typeface="Calibri"/>
                        </a:rPr>
                        <a:t>Market value</a:t>
                      </a:r>
                      <a:endParaRPr sz="1000" b="1">
                        <a:solidFill>
                          <a:srgbClr val="252525"/>
                        </a:solidFill>
                        <a:latin typeface="Calibri"/>
                        <a:ea typeface="Calibri"/>
                        <a:cs typeface="Calibri"/>
                        <a:sym typeface="Calibri"/>
                      </a:endParaRPr>
                    </a:p>
                  </a:txBody>
                  <a:tcPr marL="68600" marR="68600" marT="34300" marB="34300" anchor="ctr"/>
                </a:tc>
                <a:tc>
                  <a:txBody>
                    <a:bodyPr/>
                    <a:lstStyle/>
                    <a:p>
                      <a:pPr marL="0" lvl="0" indent="0" algn="ctr" rtl="0">
                        <a:spcBef>
                          <a:spcPts val="0"/>
                        </a:spcBef>
                        <a:spcAft>
                          <a:spcPts val="0"/>
                        </a:spcAft>
                        <a:buNone/>
                      </a:pPr>
                      <a:r>
                        <a:rPr lang="en-GB" sz="1000">
                          <a:solidFill>
                            <a:srgbClr val="0D0D0D"/>
                          </a:solidFill>
                        </a:rPr>
                        <a:t>20 m. €</a:t>
                      </a:r>
                      <a:endParaRPr sz="1000">
                        <a:solidFill>
                          <a:srgbClr val="0D0D0D"/>
                        </a:solidFill>
                      </a:endParaRPr>
                    </a:p>
                  </a:txBody>
                  <a:tcPr marL="68600" marR="68600" marT="34300" marB="34300" anchor="ctr"/>
                </a:tc>
                <a:extLst>
                  <a:ext uri="{0D108BD9-81ED-4DB2-BD59-A6C34878D82A}">
                    <a16:rowId xmlns:a16="http://schemas.microsoft.com/office/drawing/2014/main" val="10004"/>
                  </a:ext>
                </a:extLst>
              </a:tr>
            </a:tbl>
          </a:graphicData>
        </a:graphic>
      </p:graphicFrame>
      <p:pic>
        <p:nvPicPr>
          <p:cNvPr id="614" name="Google Shape;614;p62"/>
          <p:cNvPicPr preferRelativeResize="0"/>
          <p:nvPr/>
        </p:nvPicPr>
        <p:blipFill>
          <a:blip r:embed="rId12">
            <a:alphaModFix/>
          </a:blip>
          <a:stretch>
            <a:fillRect/>
          </a:stretch>
        </p:blipFill>
        <p:spPr>
          <a:xfrm>
            <a:off x="5484850" y="3369900"/>
            <a:ext cx="249299" cy="165600"/>
          </a:xfrm>
          <a:prstGeom prst="rect">
            <a:avLst/>
          </a:prstGeom>
          <a:noFill/>
          <a:ln>
            <a:noFill/>
          </a:ln>
        </p:spPr>
      </p:pic>
      <p:pic>
        <p:nvPicPr>
          <p:cNvPr id="615" name="Google Shape;615;p62"/>
          <p:cNvPicPr preferRelativeResize="0"/>
          <p:nvPr/>
        </p:nvPicPr>
        <p:blipFill>
          <a:blip r:embed="rId13">
            <a:alphaModFix/>
          </a:blip>
          <a:stretch>
            <a:fillRect/>
          </a:stretch>
        </p:blipFill>
        <p:spPr>
          <a:xfrm rot="10800000" flipH="1">
            <a:off x="2486050" y="3369600"/>
            <a:ext cx="249297" cy="166200"/>
          </a:xfrm>
          <a:prstGeom prst="rect">
            <a:avLst/>
          </a:prstGeom>
          <a:noFill/>
          <a:ln>
            <a:noFill/>
          </a:ln>
        </p:spPr>
      </p:pic>
      <p:pic>
        <p:nvPicPr>
          <p:cNvPr id="616" name="Google Shape;616;p62"/>
          <p:cNvPicPr preferRelativeResize="0"/>
          <p:nvPr/>
        </p:nvPicPr>
        <p:blipFill>
          <a:blip r:embed="rId14">
            <a:alphaModFix/>
          </a:blip>
          <a:stretch>
            <a:fillRect/>
          </a:stretch>
        </p:blipFill>
        <p:spPr>
          <a:xfrm>
            <a:off x="8483614" y="3371248"/>
            <a:ext cx="248400" cy="165600"/>
          </a:xfrm>
          <a:prstGeom prst="rect">
            <a:avLst/>
          </a:prstGeom>
          <a:noFill/>
          <a:ln>
            <a:noFill/>
          </a:ln>
        </p:spPr>
      </p:pic>
      <p:sp>
        <p:nvSpPr>
          <p:cNvPr id="617" name="Google Shape;617;p62"/>
          <p:cNvSpPr txBox="1">
            <a:spLocks noGrp="1"/>
          </p:cNvSpPr>
          <p:nvPr>
            <p:ph type="body" idx="2"/>
          </p:nvPr>
        </p:nvSpPr>
        <p:spPr>
          <a:xfrm>
            <a:off x="296150" y="431800"/>
            <a:ext cx="71475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sz="1400"/>
              <a:t>Based on the three derived metrics from the broadcast tracking data</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624" name="Google Shape;624;p63"/>
          <p:cNvSpPr txBox="1">
            <a:spLocks noGrp="1"/>
          </p:cNvSpPr>
          <p:nvPr>
            <p:ph type="body" idx="2"/>
          </p:nvPr>
        </p:nvSpPr>
        <p:spPr>
          <a:xfrm>
            <a:off x="296150" y="431800"/>
            <a:ext cx="71475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sz="1400"/>
              <a:t>The final recommendation of recruitment to improve Chelsea’s effectiveness going forward</a:t>
            </a:r>
            <a:endParaRPr sz="1400"/>
          </a:p>
        </p:txBody>
      </p:sp>
      <p:sp>
        <p:nvSpPr>
          <p:cNvPr id="625" name="Google Shape;625;p63"/>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Marcus Rashford is Our Ideal Pick for Recruitment</a:t>
            </a:r>
            <a:endParaRPr/>
          </a:p>
        </p:txBody>
      </p:sp>
      <p:pic>
        <p:nvPicPr>
          <p:cNvPr id="626" name="Google Shape;626;p63"/>
          <p:cNvPicPr preferRelativeResize="0"/>
          <p:nvPr/>
        </p:nvPicPr>
        <p:blipFill rotWithShape="1">
          <a:blip r:embed="rId3">
            <a:alphaModFix/>
          </a:blip>
          <a:srcRect l="16053" r="14511"/>
          <a:stretch/>
        </p:blipFill>
        <p:spPr>
          <a:xfrm>
            <a:off x="2293950" y="1439525"/>
            <a:ext cx="2400030" cy="2592474"/>
          </a:xfrm>
          <a:prstGeom prst="rect">
            <a:avLst/>
          </a:prstGeom>
          <a:noFill/>
          <a:ln>
            <a:noFill/>
          </a:ln>
        </p:spPr>
      </p:pic>
      <p:pic>
        <p:nvPicPr>
          <p:cNvPr id="627" name="Google Shape;627;p63"/>
          <p:cNvPicPr preferRelativeResize="0"/>
          <p:nvPr/>
        </p:nvPicPr>
        <p:blipFill rotWithShape="1">
          <a:blip r:embed="rId4">
            <a:alphaModFix/>
          </a:blip>
          <a:srcRect l="3595" t="11223" r="3974" b="8551"/>
          <a:stretch/>
        </p:blipFill>
        <p:spPr>
          <a:xfrm>
            <a:off x="4881350" y="1439525"/>
            <a:ext cx="3972000" cy="2592475"/>
          </a:xfrm>
          <a:prstGeom prst="rect">
            <a:avLst/>
          </a:prstGeom>
          <a:noFill/>
          <a:ln>
            <a:noFill/>
          </a:ln>
        </p:spPr>
      </p:pic>
      <p:pic>
        <p:nvPicPr>
          <p:cNvPr id="628" name="Google Shape;628;p63"/>
          <p:cNvPicPr preferRelativeResize="0"/>
          <p:nvPr/>
        </p:nvPicPr>
        <p:blipFill rotWithShape="1">
          <a:blip r:embed="rId5">
            <a:alphaModFix/>
          </a:blip>
          <a:srcRect t="8941"/>
          <a:stretch/>
        </p:blipFill>
        <p:spPr>
          <a:xfrm>
            <a:off x="290525" y="1293950"/>
            <a:ext cx="2003426" cy="2738051"/>
          </a:xfrm>
          <a:prstGeom prst="rect">
            <a:avLst/>
          </a:prstGeom>
          <a:noFill/>
          <a:ln>
            <a:noFill/>
          </a:ln>
        </p:spPr>
      </p:pic>
      <p:sp>
        <p:nvSpPr>
          <p:cNvPr id="629" name="Google Shape;629;p63"/>
          <p:cNvSpPr txBox="1">
            <a:spLocks noGrp="1"/>
          </p:cNvSpPr>
          <p:nvPr>
            <p:ph type="body" idx="4"/>
          </p:nvPr>
        </p:nvSpPr>
        <p:spPr>
          <a:xfrm>
            <a:off x="290525" y="4295778"/>
            <a:ext cx="8562900" cy="292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r>
              <a:rPr lang="en-GB"/>
              <a:t>Example of the use of Pitch Control, to demonstrate how Rashford is able to create space through his runs.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4"/>
          <p:cNvSpPr txBox="1"/>
          <p:nvPr/>
        </p:nvSpPr>
        <p:spPr>
          <a:xfrm>
            <a:off x="1763688" y="2344165"/>
            <a:ext cx="5681980" cy="901700"/>
          </a:xfrm>
          <a:prstGeom prst="rect">
            <a:avLst/>
          </a:prstGeom>
          <a:noFill/>
          <a:ln>
            <a:noFill/>
          </a:ln>
        </p:spPr>
        <p:txBody>
          <a:bodyPr spcFirstLastPara="1" wrap="square" lIns="68575" tIns="34275" rIns="68575" bIns="34275" anchor="t" anchorCtr="0">
            <a:noAutofit/>
          </a:bodyPr>
          <a:lstStyle/>
          <a:p>
            <a:pPr marL="0" marR="0" lvl="0" indent="0" algn="ctr" rtl="0">
              <a:lnSpc>
                <a:spcPct val="103466"/>
              </a:lnSpc>
              <a:spcBef>
                <a:spcPts val="0"/>
              </a:spcBef>
              <a:spcAft>
                <a:spcPts val="0"/>
              </a:spcAft>
              <a:buClr>
                <a:schemeClr val="lt1"/>
              </a:buClr>
              <a:buSzPts val="2900"/>
              <a:buFont typeface="Arial"/>
              <a:buNone/>
            </a:pPr>
            <a:r>
              <a:rPr lang="en-GB" sz="2900" b="1" i="0" u="none" strike="noStrike" cap="none">
                <a:solidFill>
                  <a:schemeClr val="lt1"/>
                </a:solidFill>
                <a:latin typeface="Arial"/>
                <a:ea typeface="Arial"/>
                <a:cs typeface="Arial"/>
                <a:sym typeface="Arial"/>
              </a:rPr>
              <a:t>Conclusion</a:t>
            </a:r>
            <a:endParaRPr sz="1100"/>
          </a:p>
        </p:txBody>
      </p:sp>
      <p:cxnSp>
        <p:nvCxnSpPr>
          <p:cNvPr id="635" name="Google Shape;635;p64"/>
          <p:cNvCxnSpPr/>
          <p:nvPr/>
        </p:nvCxnSpPr>
        <p:spPr>
          <a:xfrm>
            <a:off x="2640246" y="1774219"/>
            <a:ext cx="3863508" cy="0"/>
          </a:xfrm>
          <a:prstGeom prst="straightConnector1">
            <a:avLst/>
          </a:prstGeom>
          <a:noFill/>
          <a:ln w="28575" cap="flat" cmpd="sng">
            <a:solidFill>
              <a:srgbClr val="DCA111"/>
            </a:solidFill>
            <a:prstDash val="solid"/>
            <a:round/>
            <a:headEnd type="none" w="sm" len="sm"/>
            <a:tailEnd type="none" w="sm" len="sm"/>
          </a:ln>
        </p:spPr>
      </p:cxnSp>
      <p:cxnSp>
        <p:nvCxnSpPr>
          <p:cNvPr id="636" name="Google Shape;636;p64"/>
          <p:cNvCxnSpPr/>
          <p:nvPr/>
        </p:nvCxnSpPr>
        <p:spPr>
          <a:xfrm>
            <a:off x="2640246" y="3579862"/>
            <a:ext cx="3863508"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5"/>
          <p:cNvSpPr txBox="1">
            <a:spLocks noGrp="1"/>
          </p:cNvSpPr>
          <p:nvPr>
            <p:ph type="body" idx="1"/>
          </p:nvPr>
        </p:nvSpPr>
        <p:spPr>
          <a:xfrm>
            <a:off x="839049" y="1099388"/>
            <a:ext cx="8014500" cy="305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00"/>
              <a:buNone/>
            </a:pPr>
            <a:r>
              <a:rPr lang="en-GB" sz="1600">
                <a:solidFill>
                  <a:schemeClr val="dk2"/>
                </a:solidFill>
              </a:rPr>
              <a:t>Identified the need to focus on offensive enhancements to the team based on club performance metrics. Simulations of alternative scenarios suggest signing an appropriate forward, thereby uplifting both quantity and quality of attempts on target, would be a key first step towards narrowing down the gap to Man City and Liverpool.</a:t>
            </a:r>
            <a:endParaRPr sz="1600">
              <a:solidFill>
                <a:srgbClr val="0D0D0D"/>
              </a:solidFill>
            </a:endParaRPr>
          </a:p>
          <a:p>
            <a:pPr marL="0" lvl="0" indent="0" algn="l" rtl="0">
              <a:spcBef>
                <a:spcPts val="0"/>
              </a:spcBef>
              <a:spcAft>
                <a:spcPts val="0"/>
              </a:spcAft>
              <a:buClr>
                <a:srgbClr val="7C7C81"/>
              </a:buClr>
              <a:buSzPts val="1800"/>
              <a:buNone/>
            </a:pPr>
            <a:endParaRPr sz="1600">
              <a:solidFill>
                <a:srgbClr val="0D0D0D"/>
              </a:solidFill>
            </a:endParaRPr>
          </a:p>
          <a:p>
            <a:pPr marL="0" lvl="0" indent="0" algn="l" rtl="0">
              <a:spcBef>
                <a:spcPts val="0"/>
              </a:spcBef>
              <a:spcAft>
                <a:spcPts val="0"/>
              </a:spcAft>
              <a:buClr>
                <a:srgbClr val="0D0D0D"/>
              </a:buClr>
              <a:buSzPts val="1800"/>
              <a:buNone/>
            </a:pPr>
            <a:r>
              <a:rPr lang="en-GB" sz="1600">
                <a:solidFill>
                  <a:srgbClr val="0D0D0D"/>
                </a:solidFill>
              </a:rPr>
              <a:t>Determined that Chelsea are generally performing well within set pieces through the application of Expected Goals and Expected Threat, and are often managing to get the ball into dangerous areas. Ranked joint fifth highest in the league in amount of goals from set pieces (6, excluding penalties).</a:t>
            </a:r>
            <a:endParaRPr sz="1600">
              <a:solidFill>
                <a:srgbClr val="0D0D0D"/>
              </a:solidFill>
            </a:endParaRPr>
          </a:p>
          <a:p>
            <a:pPr marL="0" lvl="0" indent="0" algn="l" rtl="0">
              <a:spcBef>
                <a:spcPts val="0"/>
              </a:spcBef>
              <a:spcAft>
                <a:spcPts val="0"/>
              </a:spcAft>
              <a:buClr>
                <a:srgbClr val="7C7C81"/>
              </a:buClr>
              <a:buSzPts val="1800"/>
              <a:buNone/>
            </a:pPr>
            <a:endParaRPr sz="1600">
              <a:solidFill>
                <a:srgbClr val="0D0D0D"/>
              </a:solidFill>
            </a:endParaRPr>
          </a:p>
          <a:p>
            <a:pPr marL="0" lvl="0" indent="0" algn="l" rtl="0">
              <a:spcBef>
                <a:spcPts val="0"/>
              </a:spcBef>
              <a:spcAft>
                <a:spcPts val="0"/>
              </a:spcAft>
              <a:buClr>
                <a:srgbClr val="0D0D0D"/>
              </a:buClr>
              <a:buSzPts val="1800"/>
              <a:buNone/>
            </a:pPr>
            <a:r>
              <a:rPr lang="en-GB" sz="1600">
                <a:solidFill>
                  <a:srgbClr val="0D0D0D"/>
                </a:solidFill>
              </a:rPr>
              <a:t>Application of Skill Corner Broadcast Tracking data to derive metrics for player scouting recommendations for Chelsea’s front line, measuring directness of play, high-speed runs into the final third and the ability to take difficult shots. The resulting analysis found Marcus Rashford to be the top recommendation.</a:t>
            </a:r>
            <a:endParaRPr sz="1600"/>
          </a:p>
        </p:txBody>
      </p:sp>
      <p:sp>
        <p:nvSpPr>
          <p:cNvPr id="643" name="Google Shape;643;p65"/>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644" name="Google Shape;644;p65"/>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a:t>Data-driven insights determined</a:t>
            </a:r>
            <a:endParaRPr/>
          </a:p>
        </p:txBody>
      </p:sp>
      <p:sp>
        <p:nvSpPr>
          <p:cNvPr id="645" name="Google Shape;645;p65"/>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Conclusion of this Analysis</a:t>
            </a:r>
            <a:endParaRPr/>
          </a:p>
        </p:txBody>
      </p:sp>
      <p:sp>
        <p:nvSpPr>
          <p:cNvPr id="646" name="Google Shape;646;p65"/>
          <p:cNvSpPr/>
          <p:nvPr/>
        </p:nvSpPr>
        <p:spPr>
          <a:xfrm>
            <a:off x="298471" y="1135886"/>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200" b="1" i="0" u="none" strike="noStrike" cap="none">
                <a:solidFill>
                  <a:schemeClr val="lt1"/>
                </a:solidFill>
                <a:latin typeface="Arial"/>
                <a:ea typeface="Arial"/>
                <a:cs typeface="Arial"/>
                <a:sym typeface="Arial"/>
              </a:rPr>
              <a:t>1</a:t>
            </a:r>
            <a:endParaRPr sz="1200">
              <a:solidFill>
                <a:schemeClr val="lt1"/>
              </a:solidFill>
            </a:endParaRPr>
          </a:p>
        </p:txBody>
      </p:sp>
      <p:sp>
        <p:nvSpPr>
          <p:cNvPr id="647" name="Google Shape;647;p65"/>
          <p:cNvSpPr/>
          <p:nvPr/>
        </p:nvSpPr>
        <p:spPr>
          <a:xfrm>
            <a:off x="298473" y="2405100"/>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200" b="1" i="0" u="none" strike="noStrike" cap="none">
                <a:solidFill>
                  <a:schemeClr val="lt1"/>
                </a:solidFill>
                <a:latin typeface="Arial"/>
                <a:ea typeface="Arial"/>
                <a:cs typeface="Arial"/>
                <a:sym typeface="Arial"/>
              </a:rPr>
              <a:t>2</a:t>
            </a:r>
            <a:endParaRPr sz="1200">
              <a:solidFill>
                <a:schemeClr val="lt1"/>
              </a:solidFill>
            </a:endParaRPr>
          </a:p>
        </p:txBody>
      </p:sp>
      <p:sp>
        <p:nvSpPr>
          <p:cNvPr id="648" name="Google Shape;648;p65"/>
          <p:cNvSpPr/>
          <p:nvPr/>
        </p:nvSpPr>
        <p:spPr>
          <a:xfrm>
            <a:off x="298538" y="3586950"/>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200" b="1" i="0" u="none" strike="noStrike" cap="none">
                <a:solidFill>
                  <a:schemeClr val="lt1"/>
                </a:solidFill>
                <a:latin typeface="Arial"/>
                <a:ea typeface="Arial"/>
                <a:cs typeface="Arial"/>
                <a:sym typeface="Arial"/>
              </a:rPr>
              <a:t>3</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6"/>
          <p:cNvSpPr txBox="1"/>
          <p:nvPr/>
        </p:nvSpPr>
        <p:spPr>
          <a:xfrm>
            <a:off x="1763688" y="2344165"/>
            <a:ext cx="5681980" cy="901700"/>
          </a:xfrm>
          <a:prstGeom prst="rect">
            <a:avLst/>
          </a:prstGeom>
          <a:noFill/>
          <a:ln>
            <a:noFill/>
          </a:ln>
        </p:spPr>
        <p:txBody>
          <a:bodyPr spcFirstLastPara="1" wrap="square" lIns="68575" tIns="34275" rIns="68575" bIns="34275" anchor="t" anchorCtr="0">
            <a:noAutofit/>
          </a:bodyPr>
          <a:lstStyle/>
          <a:p>
            <a:pPr marL="0" marR="0" lvl="0" indent="0" algn="ctr" rtl="0">
              <a:lnSpc>
                <a:spcPct val="103466"/>
              </a:lnSpc>
              <a:spcBef>
                <a:spcPts val="0"/>
              </a:spcBef>
              <a:spcAft>
                <a:spcPts val="0"/>
              </a:spcAft>
              <a:buClr>
                <a:schemeClr val="lt1"/>
              </a:buClr>
              <a:buSzPts val="2900"/>
              <a:buFont typeface="Arial"/>
              <a:buNone/>
            </a:pPr>
            <a:r>
              <a:rPr lang="en-GB" sz="2900" b="1" i="0" u="none" strike="noStrike" cap="none">
                <a:solidFill>
                  <a:schemeClr val="lt1"/>
                </a:solidFill>
                <a:latin typeface="Arial"/>
                <a:ea typeface="Arial"/>
                <a:cs typeface="Arial"/>
                <a:sym typeface="Arial"/>
              </a:rPr>
              <a:t>References</a:t>
            </a:r>
            <a:endParaRPr sz="1100"/>
          </a:p>
        </p:txBody>
      </p:sp>
      <p:cxnSp>
        <p:nvCxnSpPr>
          <p:cNvPr id="654" name="Google Shape;654;p66"/>
          <p:cNvCxnSpPr/>
          <p:nvPr/>
        </p:nvCxnSpPr>
        <p:spPr>
          <a:xfrm>
            <a:off x="2640246" y="1774219"/>
            <a:ext cx="3863508" cy="0"/>
          </a:xfrm>
          <a:prstGeom prst="straightConnector1">
            <a:avLst/>
          </a:prstGeom>
          <a:noFill/>
          <a:ln w="28575" cap="flat" cmpd="sng">
            <a:solidFill>
              <a:srgbClr val="DCA111"/>
            </a:solidFill>
            <a:prstDash val="solid"/>
            <a:round/>
            <a:headEnd type="none" w="sm" len="sm"/>
            <a:tailEnd type="none" w="sm" len="sm"/>
          </a:ln>
        </p:spPr>
      </p:cxnSp>
      <p:cxnSp>
        <p:nvCxnSpPr>
          <p:cNvPr id="655" name="Google Shape;655;p66"/>
          <p:cNvCxnSpPr/>
          <p:nvPr/>
        </p:nvCxnSpPr>
        <p:spPr>
          <a:xfrm>
            <a:off x="2640246" y="3579862"/>
            <a:ext cx="3863508"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7"/>
          <p:cNvSpPr txBox="1">
            <a:spLocks noGrp="1"/>
          </p:cNvSpPr>
          <p:nvPr>
            <p:ph type="body" idx="1"/>
          </p:nvPr>
        </p:nvSpPr>
        <p:spPr>
          <a:xfrm>
            <a:off x="288350" y="1004925"/>
            <a:ext cx="8715900" cy="346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800"/>
              <a:buNone/>
            </a:pPr>
            <a:r>
              <a:rPr lang="en-GB" sz="900" b="1" dirty="0">
                <a:solidFill>
                  <a:schemeClr val="dk2"/>
                </a:solidFill>
              </a:rPr>
              <a:t>Data Sources:</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a:solidFill>
                  <a:schemeClr val="dk2"/>
                </a:solidFill>
              </a:rPr>
              <a:t>Football-</a:t>
            </a:r>
            <a:r>
              <a:rPr lang="en-GB" sz="900" dirty="0" err="1">
                <a:solidFill>
                  <a:schemeClr val="dk2"/>
                </a:solidFill>
              </a:rPr>
              <a:t>data.co.uk</a:t>
            </a:r>
            <a:r>
              <a:rPr lang="en-GB" sz="900" dirty="0">
                <a:solidFill>
                  <a:schemeClr val="dk2"/>
                </a:solidFill>
              </a:rPr>
              <a:t> recorded results data</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err="1">
                <a:solidFill>
                  <a:schemeClr val="dk2"/>
                </a:solidFill>
              </a:rPr>
              <a:t>Understat</a:t>
            </a:r>
            <a:r>
              <a:rPr lang="en-GB" sz="900" dirty="0">
                <a:solidFill>
                  <a:schemeClr val="dk2"/>
                </a:solidFill>
              </a:rPr>
              <a:t> aggregated player and team performance data</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a:solidFill>
                  <a:schemeClr val="dk2"/>
                </a:solidFill>
              </a:rPr>
              <a:t>Transfermarkt player bio and evaluation data</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err="1">
                <a:solidFill>
                  <a:schemeClr val="dk2"/>
                </a:solidFill>
              </a:rPr>
              <a:t>Opta</a:t>
            </a:r>
            <a:r>
              <a:rPr lang="en-GB" sz="900" dirty="0">
                <a:solidFill>
                  <a:schemeClr val="dk2"/>
                </a:solidFill>
              </a:rPr>
              <a:t> Event data (Stats Perform)</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err="1">
                <a:solidFill>
                  <a:schemeClr val="dk2"/>
                </a:solidFill>
              </a:rPr>
              <a:t>SkillCorner</a:t>
            </a:r>
            <a:r>
              <a:rPr lang="en-GB" sz="900" dirty="0">
                <a:solidFill>
                  <a:schemeClr val="dk2"/>
                </a:solidFill>
              </a:rPr>
              <a:t> Broadcast tracking data</a:t>
            </a:r>
            <a:endParaRPr sz="900" dirty="0">
              <a:solidFill>
                <a:schemeClr val="dk2"/>
              </a:solidFill>
            </a:endParaRPr>
          </a:p>
          <a:p>
            <a:pPr marL="0" lvl="0" indent="0" algn="l" rtl="0">
              <a:spcBef>
                <a:spcPts val="0"/>
              </a:spcBef>
              <a:spcAft>
                <a:spcPts val="0"/>
              </a:spcAft>
              <a:buClr>
                <a:srgbClr val="7C7C81"/>
              </a:buClr>
              <a:buSzPts val="800"/>
              <a:buNone/>
            </a:pPr>
            <a:endParaRPr sz="900" b="1" dirty="0">
              <a:solidFill>
                <a:schemeClr val="dk2"/>
              </a:solidFill>
            </a:endParaRPr>
          </a:p>
          <a:p>
            <a:pPr marL="0" lvl="0" indent="0" algn="l" rtl="0">
              <a:spcBef>
                <a:spcPts val="0"/>
              </a:spcBef>
              <a:spcAft>
                <a:spcPts val="0"/>
              </a:spcAft>
              <a:buClr>
                <a:srgbClr val="0D0D0D"/>
              </a:buClr>
              <a:buSzPts val="800"/>
              <a:buNone/>
            </a:pPr>
            <a:r>
              <a:rPr lang="en-GB" sz="900" b="1" dirty="0">
                <a:solidFill>
                  <a:schemeClr val="dk2"/>
                </a:solidFill>
              </a:rPr>
              <a:t>Tutorials</a:t>
            </a:r>
            <a:endParaRPr sz="1300" dirty="0">
              <a:solidFill>
                <a:schemeClr val="dk2"/>
              </a:solidFill>
            </a:endParaRPr>
          </a:p>
          <a:p>
            <a:pPr marL="177800" lvl="0" indent="-158750" algn="l" rtl="0">
              <a:spcBef>
                <a:spcPts val="0"/>
              </a:spcBef>
              <a:spcAft>
                <a:spcPts val="0"/>
              </a:spcAft>
              <a:buClr>
                <a:schemeClr val="dk2"/>
              </a:buClr>
              <a:buSzPts val="900"/>
              <a:buChar char="•"/>
            </a:pPr>
            <a:r>
              <a:rPr lang="en-GB" sz="900" u="sng" dirty="0">
                <a:solidFill>
                  <a:schemeClr val="dk2"/>
                </a:solidFill>
                <a:hlinkClick r:id="rId3">
                  <a:extLst>
                    <a:ext uri="{A12FA001-AC4F-418D-AE19-62706E023703}">
                      <ahyp:hlinkClr xmlns:ahyp="http://schemas.microsoft.com/office/drawing/2018/hyperlinkcolor" val="tx"/>
                    </a:ext>
                  </a:extLst>
                </a:hlinkClick>
              </a:rPr>
              <a:t>How Our Club Soccer Predictions Work | FiveThirtyEight</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u="sng" dirty="0">
                <a:solidFill>
                  <a:schemeClr val="dk2"/>
                </a:solidFill>
                <a:hlinkClick r:id="rId4">
                  <a:extLst>
                    <a:ext uri="{A12FA001-AC4F-418D-AE19-62706E023703}">
                      <ahyp:hlinkClr xmlns:ahyp="http://schemas.microsoft.com/office/drawing/2018/hyperlinkcolor" val="tx"/>
                    </a:ext>
                  </a:extLst>
                </a:hlinkClick>
              </a:rPr>
              <a:t>Premier League Projections and New Expected Goals - Cartilage Free Captain</a:t>
            </a:r>
            <a:endParaRPr sz="900" dirty="0">
              <a:solidFill>
                <a:schemeClr val="dk2"/>
              </a:solidFill>
            </a:endParaRPr>
          </a:p>
          <a:p>
            <a:pPr marL="177800" lvl="0" indent="-158750" algn="l" rtl="0">
              <a:spcBef>
                <a:spcPts val="0"/>
              </a:spcBef>
              <a:spcAft>
                <a:spcPts val="0"/>
              </a:spcAft>
              <a:buClr>
                <a:schemeClr val="dk2"/>
              </a:buClr>
              <a:buSzPts val="900"/>
              <a:buChar char="•"/>
            </a:pPr>
            <a:r>
              <a:rPr lang="en-GB" sz="900" dirty="0">
                <a:solidFill>
                  <a:schemeClr val="dk2"/>
                </a:solidFill>
              </a:rPr>
              <a:t>Friends of Tracking Tracking data tutorials by </a:t>
            </a:r>
            <a:r>
              <a:rPr lang="en-GB" sz="900" u="sng" dirty="0">
                <a:solidFill>
                  <a:schemeClr val="dk2"/>
                </a:solidFill>
                <a:hlinkClick r:id="rId5">
                  <a:extLst>
                    <a:ext uri="{A12FA001-AC4F-418D-AE19-62706E023703}">
                      <ahyp:hlinkClr xmlns:ahyp="http://schemas.microsoft.com/office/drawing/2018/hyperlinkcolor" val="tx"/>
                    </a:ext>
                  </a:extLst>
                </a:hlinkClick>
              </a:rPr>
              <a:t>Laurie Shaw</a:t>
            </a:r>
            <a:r>
              <a:rPr lang="en-GB" sz="900" dirty="0">
                <a:solidFill>
                  <a:schemeClr val="dk2"/>
                </a:solidFill>
              </a:rPr>
              <a:t>:</a:t>
            </a:r>
            <a:endParaRPr sz="1300" dirty="0">
              <a:solidFill>
                <a:schemeClr val="dk2"/>
              </a:solidFill>
            </a:endParaRPr>
          </a:p>
          <a:p>
            <a:pPr marL="393700" lvl="1" indent="-184150" algn="l" rtl="0">
              <a:spcBef>
                <a:spcPts val="200"/>
              </a:spcBef>
              <a:spcAft>
                <a:spcPts val="0"/>
              </a:spcAft>
              <a:buClr>
                <a:schemeClr val="dk2"/>
              </a:buClr>
              <a:buSzPts val="900"/>
              <a:buChar char="–"/>
            </a:pPr>
            <a:r>
              <a:rPr lang="en-GB" sz="900" dirty="0">
                <a:solidFill>
                  <a:schemeClr val="dk2"/>
                </a:solidFill>
              </a:rPr>
              <a:t>Part 1 – Introduction to analysing tracking data in Python: </a:t>
            </a:r>
            <a:r>
              <a:rPr lang="en-GB" sz="900" u="sng" dirty="0">
                <a:solidFill>
                  <a:schemeClr val="dk2"/>
                </a:solidFill>
                <a:hlinkClick r:id="rId6">
                  <a:extLst>
                    <a:ext uri="{A12FA001-AC4F-418D-AE19-62706E023703}">
                      <ahyp:hlinkClr xmlns:ahyp="http://schemas.microsoft.com/office/drawing/2018/hyperlinkcolor" val="tx"/>
                    </a:ext>
                  </a:extLst>
                </a:hlinkClick>
              </a:rPr>
              <a:t>youtube.com/watch?v=8TrleFklEsE</a:t>
            </a:r>
            <a:r>
              <a:rPr lang="en-GB" sz="900" dirty="0">
                <a:solidFill>
                  <a:schemeClr val="dk2"/>
                </a:solidFill>
              </a:rPr>
              <a:t> </a:t>
            </a:r>
            <a:endParaRPr sz="1300" dirty="0">
              <a:solidFill>
                <a:schemeClr val="dk2"/>
              </a:solidFill>
            </a:endParaRPr>
          </a:p>
          <a:p>
            <a:pPr marL="393700" lvl="1" indent="-184150" algn="l" rtl="0">
              <a:spcBef>
                <a:spcPts val="200"/>
              </a:spcBef>
              <a:spcAft>
                <a:spcPts val="0"/>
              </a:spcAft>
              <a:buClr>
                <a:schemeClr val="dk2"/>
              </a:buClr>
              <a:buSzPts val="900"/>
              <a:buChar char="–"/>
            </a:pPr>
            <a:r>
              <a:rPr lang="en-GB" sz="900" dirty="0">
                <a:solidFill>
                  <a:schemeClr val="dk2"/>
                </a:solidFill>
              </a:rPr>
              <a:t>Part 2 – Measuring the physical performance of players: </a:t>
            </a:r>
            <a:r>
              <a:rPr lang="en-GB" sz="900" u="sng" dirty="0">
                <a:solidFill>
                  <a:schemeClr val="dk2"/>
                </a:solidFill>
                <a:hlinkClick r:id="rId7">
                  <a:extLst>
                    <a:ext uri="{A12FA001-AC4F-418D-AE19-62706E023703}">
                      <ahyp:hlinkClr xmlns:ahyp="http://schemas.microsoft.com/office/drawing/2018/hyperlinkcolor" val="tx"/>
                    </a:ext>
                  </a:extLst>
                </a:hlinkClick>
              </a:rPr>
              <a:t>youtube.com/watch?v=VX3T-4lB2o0</a:t>
            </a:r>
            <a:r>
              <a:rPr lang="en-GB" sz="900" dirty="0">
                <a:solidFill>
                  <a:schemeClr val="dk2"/>
                </a:solidFill>
              </a:rPr>
              <a:t> </a:t>
            </a:r>
            <a:endParaRPr sz="1300" dirty="0">
              <a:solidFill>
                <a:schemeClr val="dk2"/>
              </a:solidFill>
            </a:endParaRPr>
          </a:p>
          <a:p>
            <a:pPr marL="393700" lvl="1" indent="-184150" algn="l" rtl="0">
              <a:spcBef>
                <a:spcPts val="200"/>
              </a:spcBef>
              <a:spcAft>
                <a:spcPts val="0"/>
              </a:spcAft>
              <a:buClr>
                <a:schemeClr val="dk2"/>
              </a:buClr>
              <a:buSzPts val="900"/>
              <a:buChar char="–"/>
            </a:pPr>
            <a:r>
              <a:rPr lang="en-GB" sz="900" dirty="0">
                <a:solidFill>
                  <a:schemeClr val="dk2"/>
                </a:solidFill>
              </a:rPr>
              <a:t>Part 3 – Advanced metrics: Pitch Control: </a:t>
            </a:r>
            <a:r>
              <a:rPr lang="en-GB" sz="900" u="sng" dirty="0">
                <a:solidFill>
                  <a:schemeClr val="dk2"/>
                </a:solidFill>
                <a:hlinkClick r:id="rId8">
                  <a:extLst>
                    <a:ext uri="{A12FA001-AC4F-418D-AE19-62706E023703}">
                      <ahyp:hlinkClr xmlns:ahyp="http://schemas.microsoft.com/office/drawing/2018/hyperlinkcolor" val="tx"/>
                    </a:ext>
                  </a:extLst>
                </a:hlinkClick>
              </a:rPr>
              <a:t>youtube.com/watch?v=5X1cSehLg6s</a:t>
            </a:r>
            <a:r>
              <a:rPr lang="en-GB" sz="900" dirty="0">
                <a:solidFill>
                  <a:schemeClr val="dk2"/>
                </a:solidFill>
              </a:rPr>
              <a:t> </a:t>
            </a:r>
            <a:endParaRPr sz="1300" dirty="0">
              <a:solidFill>
                <a:schemeClr val="dk2"/>
              </a:solidFill>
            </a:endParaRPr>
          </a:p>
          <a:p>
            <a:pPr marL="393700" lvl="1" indent="-184150" algn="l" rtl="0">
              <a:spcBef>
                <a:spcPts val="200"/>
              </a:spcBef>
              <a:spcAft>
                <a:spcPts val="0"/>
              </a:spcAft>
              <a:buClr>
                <a:schemeClr val="dk2"/>
              </a:buClr>
              <a:buSzPts val="900"/>
              <a:buChar char="–"/>
            </a:pPr>
            <a:r>
              <a:rPr lang="en-GB" sz="900" dirty="0">
                <a:solidFill>
                  <a:schemeClr val="dk2"/>
                </a:solidFill>
              </a:rPr>
              <a:t>Part 4 – Evaluating player actions and passing options: </a:t>
            </a:r>
            <a:r>
              <a:rPr lang="en-GB" sz="900" u="sng" dirty="0">
                <a:solidFill>
                  <a:schemeClr val="dk2"/>
                </a:solidFill>
                <a:hlinkClick r:id="rId9">
                  <a:extLst>
                    <a:ext uri="{A12FA001-AC4F-418D-AE19-62706E023703}">
                      <ahyp:hlinkClr xmlns:ahyp="http://schemas.microsoft.com/office/drawing/2018/hyperlinkcolor" val="tx"/>
                    </a:ext>
                  </a:extLst>
                </a:hlinkClick>
              </a:rPr>
              <a:t>youtube.com/watch?v=KXSLKwADXKI</a:t>
            </a:r>
            <a:r>
              <a:rPr lang="en-GB" sz="900" dirty="0">
                <a:solidFill>
                  <a:schemeClr val="dk2"/>
                </a:solidFill>
              </a:rPr>
              <a:t> </a:t>
            </a:r>
            <a:endParaRPr sz="1300" dirty="0">
              <a:solidFill>
                <a:schemeClr val="dk2"/>
              </a:solidFill>
            </a:endParaRPr>
          </a:p>
          <a:p>
            <a:pPr marL="393700" lvl="1" indent="-127000" algn="l" rtl="0">
              <a:spcBef>
                <a:spcPts val="200"/>
              </a:spcBef>
              <a:spcAft>
                <a:spcPts val="0"/>
              </a:spcAft>
              <a:buClr>
                <a:srgbClr val="7C7C81"/>
              </a:buClr>
              <a:buSzPts val="800"/>
              <a:buNone/>
            </a:pPr>
            <a:endParaRPr sz="900" b="1" dirty="0">
              <a:solidFill>
                <a:schemeClr val="dk2"/>
              </a:solidFill>
            </a:endParaRPr>
          </a:p>
          <a:p>
            <a:pPr marL="0" lvl="0" indent="0" algn="l" rtl="0">
              <a:spcBef>
                <a:spcPts val="0"/>
              </a:spcBef>
              <a:spcAft>
                <a:spcPts val="0"/>
              </a:spcAft>
              <a:buClr>
                <a:srgbClr val="0D0D0D"/>
              </a:buClr>
              <a:buSzPts val="800"/>
              <a:buNone/>
            </a:pPr>
            <a:r>
              <a:rPr lang="en-GB" sz="900" b="1" dirty="0">
                <a:solidFill>
                  <a:schemeClr val="dk2"/>
                </a:solidFill>
              </a:rPr>
              <a:t>GitHub Repositories</a:t>
            </a:r>
            <a:endParaRPr sz="900" dirty="0">
              <a:solidFill>
                <a:schemeClr val="dk2"/>
              </a:solidFill>
            </a:endParaRPr>
          </a:p>
          <a:p>
            <a:pPr marL="177800" lvl="0" indent="-184150" algn="l" rtl="0">
              <a:spcBef>
                <a:spcPts val="0"/>
              </a:spcBef>
              <a:spcAft>
                <a:spcPts val="0"/>
              </a:spcAft>
              <a:buClr>
                <a:schemeClr val="dk2"/>
              </a:buClr>
              <a:buSzPts val="900"/>
              <a:buChar char="•"/>
            </a:pPr>
            <a:r>
              <a:rPr lang="en-GB" sz="900" u="sng" dirty="0">
                <a:solidFill>
                  <a:schemeClr val="dk2"/>
                </a:solidFill>
                <a:hlinkClick r:id="rId10">
                  <a:extLst>
                    <a:ext uri="{A12FA001-AC4F-418D-AE19-62706E023703}">
                      <ahyp:hlinkClr xmlns:ahyp="http://schemas.microsoft.com/office/drawing/2018/hyperlinkcolor" val="tx"/>
                    </a:ext>
                  </a:extLst>
                </a:hlinkClick>
              </a:rPr>
              <a:t>LaurieOnTracking</a:t>
            </a:r>
            <a:r>
              <a:rPr lang="en-GB" sz="900" dirty="0">
                <a:solidFill>
                  <a:schemeClr val="dk2"/>
                </a:solidFill>
              </a:rPr>
              <a:t> by </a:t>
            </a:r>
            <a:r>
              <a:rPr lang="en-GB" sz="900" u="sng" dirty="0">
                <a:solidFill>
                  <a:schemeClr val="dk2"/>
                </a:solidFill>
                <a:hlinkClick r:id="rId5">
                  <a:extLst>
                    <a:ext uri="{A12FA001-AC4F-418D-AE19-62706E023703}">
                      <ahyp:hlinkClr xmlns:ahyp="http://schemas.microsoft.com/office/drawing/2018/hyperlinkcolor" val="tx"/>
                    </a:ext>
                  </a:extLst>
                </a:hlinkClick>
              </a:rPr>
              <a:t>Laurie Shaw</a:t>
            </a:r>
            <a:r>
              <a:rPr lang="en-GB" sz="900" dirty="0">
                <a:solidFill>
                  <a:schemeClr val="dk2"/>
                </a:solidFill>
              </a:rPr>
              <a:t> for Tracking data implementation</a:t>
            </a:r>
            <a:endParaRPr sz="1300" dirty="0">
              <a:solidFill>
                <a:schemeClr val="dk2"/>
              </a:solidFill>
            </a:endParaRPr>
          </a:p>
          <a:p>
            <a:pPr marL="177800" lvl="0" indent="-127000" algn="l" rtl="0">
              <a:spcBef>
                <a:spcPts val="0"/>
              </a:spcBef>
              <a:spcAft>
                <a:spcPts val="0"/>
              </a:spcAft>
              <a:buClr>
                <a:srgbClr val="7C7C81"/>
              </a:buClr>
              <a:buSzPts val="800"/>
              <a:buNone/>
            </a:pPr>
            <a:endParaRPr sz="900" dirty="0">
              <a:solidFill>
                <a:schemeClr val="dk2"/>
              </a:solidFill>
            </a:endParaRPr>
          </a:p>
          <a:p>
            <a:pPr marL="0" lvl="0" indent="0" algn="l" rtl="0">
              <a:spcBef>
                <a:spcPts val="0"/>
              </a:spcBef>
              <a:spcAft>
                <a:spcPts val="0"/>
              </a:spcAft>
              <a:buClr>
                <a:srgbClr val="0D0D0D"/>
              </a:buClr>
              <a:buSzPts val="800"/>
              <a:buNone/>
            </a:pPr>
            <a:r>
              <a:rPr lang="en-GB" sz="900" b="1" dirty="0">
                <a:solidFill>
                  <a:schemeClr val="dk2"/>
                </a:solidFill>
              </a:rPr>
              <a:t>Seminars and Videos</a:t>
            </a:r>
            <a:endParaRPr sz="1300" dirty="0">
              <a:solidFill>
                <a:schemeClr val="dk2"/>
              </a:solidFill>
            </a:endParaRPr>
          </a:p>
          <a:p>
            <a:pPr marL="177800" lvl="0" indent="-190500" algn="l" rtl="0">
              <a:spcBef>
                <a:spcPts val="0"/>
              </a:spcBef>
              <a:spcAft>
                <a:spcPts val="0"/>
              </a:spcAft>
              <a:buClr>
                <a:schemeClr val="dk2"/>
              </a:buClr>
              <a:buSzPts val="1000"/>
              <a:buChar char="•"/>
            </a:pPr>
            <a:r>
              <a:rPr lang="en-GB" sz="900" dirty="0">
                <a:solidFill>
                  <a:schemeClr val="dk2"/>
                </a:solidFill>
              </a:rPr>
              <a:t>How Tracking Data is Used in Football and What are the Future Challenges with </a:t>
            </a:r>
            <a:r>
              <a:rPr lang="en-GB" sz="900" u="sng" dirty="0">
                <a:solidFill>
                  <a:schemeClr val="dk2"/>
                </a:solidFill>
                <a:hlinkClick r:id="rId11">
                  <a:extLst>
                    <a:ext uri="{A12FA001-AC4F-418D-AE19-62706E023703}">
                      <ahyp:hlinkClr xmlns:ahyp="http://schemas.microsoft.com/office/drawing/2018/hyperlinkcolor" val="tx"/>
                    </a:ext>
                  </a:extLst>
                </a:hlinkClick>
              </a:rPr>
              <a:t>Javier Fernández</a:t>
            </a:r>
            <a:r>
              <a:rPr lang="en-GB" sz="900" dirty="0">
                <a:solidFill>
                  <a:schemeClr val="dk2"/>
                </a:solidFill>
              </a:rPr>
              <a:t>, </a:t>
            </a:r>
            <a:r>
              <a:rPr lang="en-GB" sz="900" u="sng" dirty="0">
                <a:solidFill>
                  <a:schemeClr val="dk2"/>
                </a:solidFill>
                <a:hlinkClick r:id="rId12">
                  <a:extLst>
                    <a:ext uri="{A12FA001-AC4F-418D-AE19-62706E023703}">
                      <ahyp:hlinkClr xmlns:ahyp="http://schemas.microsoft.com/office/drawing/2018/hyperlinkcolor" val="tx"/>
                    </a:ext>
                  </a:extLst>
                </a:hlinkClick>
              </a:rPr>
              <a:t>Sudarshan 'Suds' Gopaladesikan</a:t>
            </a:r>
            <a:r>
              <a:rPr lang="en-GB" sz="900" dirty="0">
                <a:solidFill>
                  <a:schemeClr val="dk2"/>
                </a:solidFill>
              </a:rPr>
              <a:t>, </a:t>
            </a:r>
            <a:r>
              <a:rPr lang="en-GB" sz="900" u="sng" dirty="0">
                <a:solidFill>
                  <a:schemeClr val="dk2"/>
                </a:solidFill>
                <a:hlinkClick r:id="rId5">
                  <a:extLst>
                    <a:ext uri="{A12FA001-AC4F-418D-AE19-62706E023703}">
                      <ahyp:hlinkClr xmlns:ahyp="http://schemas.microsoft.com/office/drawing/2018/hyperlinkcolor" val="tx"/>
                    </a:ext>
                  </a:extLst>
                </a:hlinkClick>
              </a:rPr>
              <a:t>Laurie Shaw</a:t>
            </a:r>
            <a:r>
              <a:rPr lang="en-GB" sz="900" dirty="0">
                <a:solidFill>
                  <a:schemeClr val="dk2"/>
                </a:solidFill>
              </a:rPr>
              <a:t>, </a:t>
            </a:r>
            <a:r>
              <a:rPr lang="en-GB" sz="900" u="sng" dirty="0">
                <a:solidFill>
                  <a:schemeClr val="dk2"/>
                </a:solidFill>
                <a:hlinkClick r:id="rId13">
                  <a:extLst>
                    <a:ext uri="{A12FA001-AC4F-418D-AE19-62706E023703}">
                      <ahyp:hlinkClr xmlns:ahyp="http://schemas.microsoft.com/office/drawing/2018/hyperlinkcolor" val="tx"/>
                    </a:ext>
                  </a:extLst>
                </a:hlinkClick>
              </a:rPr>
              <a:t>Will Spearman</a:t>
            </a:r>
            <a:r>
              <a:rPr lang="en-GB" sz="900" dirty="0">
                <a:solidFill>
                  <a:schemeClr val="dk2"/>
                </a:solidFill>
              </a:rPr>
              <a:t> and </a:t>
            </a:r>
            <a:r>
              <a:rPr lang="en-GB" sz="900" u="sng" dirty="0">
                <a:solidFill>
                  <a:schemeClr val="dk2"/>
                </a:solidFill>
                <a:hlinkClick r:id="rId14">
                  <a:extLst>
                    <a:ext uri="{A12FA001-AC4F-418D-AE19-62706E023703}">
                      <ahyp:hlinkClr xmlns:ahyp="http://schemas.microsoft.com/office/drawing/2018/hyperlinkcolor" val="tx"/>
                    </a:ext>
                  </a:extLst>
                </a:hlinkClick>
              </a:rPr>
              <a:t>David Sumpter</a:t>
            </a:r>
            <a:r>
              <a:rPr lang="en-GB" sz="900" dirty="0">
                <a:solidFill>
                  <a:schemeClr val="dk2"/>
                </a:solidFill>
              </a:rPr>
              <a:t> for Friends of Tracking: </a:t>
            </a:r>
            <a:r>
              <a:rPr lang="en-GB" sz="900" u="sng" dirty="0">
                <a:solidFill>
                  <a:schemeClr val="dk2"/>
                </a:solidFill>
                <a:hlinkClick r:id="rId15">
                  <a:extLst>
                    <a:ext uri="{A12FA001-AC4F-418D-AE19-62706E023703}">
                      <ahyp:hlinkClr xmlns:ahyp="http://schemas.microsoft.com/office/drawing/2018/hyperlinkcolor" val="tx"/>
                    </a:ext>
                  </a:extLst>
                </a:hlinkClick>
              </a:rPr>
              <a:t>youtube.com/watch?v=kHTq9cwdkGA</a:t>
            </a:r>
            <a:r>
              <a:rPr lang="en-GB" sz="1300" dirty="0">
                <a:solidFill>
                  <a:schemeClr val="dk2"/>
                </a:solidFill>
              </a:rPr>
              <a:t>.</a:t>
            </a:r>
            <a:endParaRPr sz="900" dirty="0">
              <a:solidFill>
                <a:schemeClr val="dk2"/>
              </a:solidFill>
            </a:endParaRPr>
          </a:p>
        </p:txBody>
      </p:sp>
      <p:sp>
        <p:nvSpPr>
          <p:cNvPr id="662" name="Google Shape;662;p67"/>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663" name="Google Shape;663;p67"/>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endParaRPr/>
          </a:p>
        </p:txBody>
      </p:sp>
      <p:sp>
        <p:nvSpPr>
          <p:cNvPr id="664" name="Google Shape;664;p67"/>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References and Further Reading</a:t>
            </a:r>
            <a:endParaRPr/>
          </a:p>
        </p:txBody>
      </p:sp>
      <p:pic>
        <p:nvPicPr>
          <p:cNvPr id="665" name="Google Shape;665;p67"/>
          <p:cNvPicPr preferRelativeResize="0"/>
          <p:nvPr/>
        </p:nvPicPr>
        <p:blipFill>
          <a:blip r:embed="rId16">
            <a:alphaModFix/>
          </a:blip>
          <a:stretch>
            <a:fillRect/>
          </a:stretch>
        </p:blipFill>
        <p:spPr>
          <a:xfrm>
            <a:off x="7694179" y="1117875"/>
            <a:ext cx="1227821" cy="356075"/>
          </a:xfrm>
          <a:prstGeom prst="rect">
            <a:avLst/>
          </a:prstGeom>
          <a:noFill/>
          <a:ln>
            <a:noFill/>
          </a:ln>
        </p:spPr>
      </p:pic>
      <p:pic>
        <p:nvPicPr>
          <p:cNvPr id="666" name="Google Shape;666;p67"/>
          <p:cNvPicPr preferRelativeResize="0"/>
          <p:nvPr/>
        </p:nvPicPr>
        <p:blipFill>
          <a:blip r:embed="rId17">
            <a:alphaModFix/>
          </a:blip>
          <a:stretch>
            <a:fillRect/>
          </a:stretch>
        </p:blipFill>
        <p:spPr>
          <a:xfrm>
            <a:off x="6711851" y="1117875"/>
            <a:ext cx="821711" cy="356075"/>
          </a:xfrm>
          <a:prstGeom prst="rect">
            <a:avLst/>
          </a:prstGeom>
          <a:noFill/>
          <a:ln>
            <a:noFill/>
          </a:ln>
        </p:spPr>
      </p:pic>
      <p:pic>
        <p:nvPicPr>
          <p:cNvPr id="667" name="Google Shape;667;p67" descr="WhoScored Offer"/>
          <p:cNvPicPr preferRelativeResize="0"/>
          <p:nvPr/>
        </p:nvPicPr>
        <p:blipFill rotWithShape="1">
          <a:blip r:embed="rId18">
            <a:alphaModFix/>
          </a:blip>
          <a:srcRect/>
          <a:stretch/>
        </p:blipFill>
        <p:spPr>
          <a:xfrm>
            <a:off x="7733955" y="1600940"/>
            <a:ext cx="1148250" cy="338794"/>
          </a:xfrm>
          <a:prstGeom prst="rect">
            <a:avLst/>
          </a:prstGeom>
          <a:noFill/>
          <a:ln>
            <a:noFill/>
          </a:ln>
        </p:spPr>
      </p:pic>
      <p:pic>
        <p:nvPicPr>
          <p:cNvPr id="668" name="Google Shape;668;p67"/>
          <p:cNvPicPr preferRelativeResize="0"/>
          <p:nvPr/>
        </p:nvPicPr>
        <p:blipFill rotWithShape="1">
          <a:blip r:embed="rId19">
            <a:alphaModFix/>
          </a:blip>
          <a:srcRect/>
          <a:stretch/>
        </p:blipFill>
        <p:spPr>
          <a:xfrm>
            <a:off x="6678874" y="1592302"/>
            <a:ext cx="887675" cy="356075"/>
          </a:xfrm>
          <a:prstGeom prst="rect">
            <a:avLst/>
          </a:prstGeom>
          <a:noFill/>
          <a:ln>
            <a:noFill/>
          </a:ln>
        </p:spPr>
      </p:pic>
      <p:pic>
        <p:nvPicPr>
          <p:cNvPr id="669" name="Google Shape;669;p67"/>
          <p:cNvPicPr preferRelativeResize="0"/>
          <p:nvPr/>
        </p:nvPicPr>
        <p:blipFill>
          <a:blip r:embed="rId20">
            <a:alphaModFix/>
          </a:blip>
          <a:stretch>
            <a:fillRect/>
          </a:stretch>
        </p:blipFill>
        <p:spPr>
          <a:xfrm>
            <a:off x="6773329" y="2111824"/>
            <a:ext cx="698775" cy="698775"/>
          </a:xfrm>
          <a:prstGeom prst="rect">
            <a:avLst/>
          </a:prstGeom>
          <a:noFill/>
          <a:ln>
            <a:noFill/>
          </a:ln>
        </p:spPr>
      </p:pic>
      <p:pic>
        <p:nvPicPr>
          <p:cNvPr id="670" name="Google Shape;670;p67"/>
          <p:cNvPicPr preferRelativeResize="0"/>
          <p:nvPr/>
        </p:nvPicPr>
        <p:blipFill>
          <a:blip r:embed="rId21">
            <a:alphaModFix/>
          </a:blip>
          <a:stretch>
            <a:fillRect/>
          </a:stretch>
        </p:blipFill>
        <p:spPr>
          <a:xfrm>
            <a:off x="7965869" y="2066726"/>
            <a:ext cx="750774" cy="743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5"/>
        <p:cNvGrpSpPr/>
        <p:nvPr/>
      </p:nvGrpSpPr>
      <p:grpSpPr>
        <a:xfrm>
          <a:off x="0" y="0"/>
          <a:ext cx="0" cy="0"/>
          <a:chOff x="0" y="0"/>
          <a:chExt cx="0" cy="0"/>
        </a:xfrm>
      </p:grpSpPr>
      <p:sp>
        <p:nvSpPr>
          <p:cNvPr id="676" name="Google Shape;676;p68"/>
          <p:cNvSpPr txBox="1"/>
          <p:nvPr/>
        </p:nvSpPr>
        <p:spPr>
          <a:xfrm>
            <a:off x="0" y="0"/>
            <a:ext cx="9144000" cy="5143500"/>
          </a:xfrm>
          <a:prstGeom prst="rect">
            <a:avLst/>
          </a:prstGeom>
          <a:solidFill>
            <a:srgbClr val="034694">
              <a:alpha val="49803"/>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7" name="Google Shape;677;p68"/>
          <p:cNvSpPr txBox="1">
            <a:spLocks noGrp="1"/>
          </p:cNvSpPr>
          <p:nvPr>
            <p:ph type="title"/>
          </p:nvPr>
        </p:nvSpPr>
        <p:spPr>
          <a:xfrm>
            <a:off x="1734820" y="2212079"/>
            <a:ext cx="5681980" cy="753543"/>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lt1"/>
              </a:buClr>
              <a:buSzPts val="4500"/>
              <a:buFont typeface="Helvetica Neue"/>
              <a:buNone/>
            </a:pPr>
            <a:r>
              <a:rPr lang="en-GB" sz="4500">
                <a:latin typeface="Helvetica Neue"/>
                <a:ea typeface="Helvetica Neue"/>
                <a:cs typeface="Helvetica Neue"/>
                <a:sym typeface="Helvetica Neu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305" name="Google Shape;305;p42"/>
          <p:cNvSpPr txBox="1"/>
          <p:nvPr/>
        </p:nvSpPr>
        <p:spPr>
          <a:xfrm>
            <a:off x="272846" y="2158712"/>
            <a:ext cx="8642555" cy="575220"/>
          </a:xfrm>
          <a:prstGeom prst="rect">
            <a:avLst/>
          </a:prstGeom>
          <a:noFill/>
          <a:ln>
            <a:noFill/>
          </a:ln>
        </p:spPr>
        <p:txBody>
          <a:bodyPr spcFirstLastPara="1" wrap="square" lIns="68575" tIns="34275" rIns="68575" bIns="34275" anchor="t" anchorCtr="0">
            <a:noAutofit/>
          </a:bodyPr>
          <a:lstStyle/>
          <a:p>
            <a:pPr marL="0" marR="0" lvl="0" indent="0" algn="ctr" rtl="0">
              <a:lnSpc>
                <a:spcPct val="88888"/>
              </a:lnSpc>
              <a:spcBef>
                <a:spcPts val="0"/>
              </a:spcBef>
              <a:spcAft>
                <a:spcPts val="0"/>
              </a:spcAft>
              <a:buClr>
                <a:schemeClr val="lt1"/>
              </a:buClr>
              <a:buSzPts val="3400"/>
              <a:buFont typeface="Arial"/>
              <a:buNone/>
            </a:pPr>
            <a:r>
              <a:rPr lang="en-GB" sz="3400" b="1" i="0" u="none" strike="noStrike" cap="none">
                <a:solidFill>
                  <a:schemeClr val="lt1"/>
                </a:solidFill>
                <a:latin typeface="Arial"/>
                <a:ea typeface="Arial"/>
                <a:cs typeface="Arial"/>
                <a:sym typeface="Arial"/>
              </a:rPr>
              <a:t>Introduction</a:t>
            </a:r>
            <a:endParaRPr sz="1100"/>
          </a:p>
        </p:txBody>
      </p:sp>
      <p:cxnSp>
        <p:nvCxnSpPr>
          <p:cNvPr id="306" name="Google Shape;306;p42"/>
          <p:cNvCxnSpPr/>
          <p:nvPr/>
        </p:nvCxnSpPr>
        <p:spPr>
          <a:xfrm>
            <a:off x="2640246" y="1177484"/>
            <a:ext cx="3863508" cy="0"/>
          </a:xfrm>
          <a:prstGeom prst="straightConnector1">
            <a:avLst/>
          </a:prstGeom>
          <a:noFill/>
          <a:ln w="28575" cap="flat" cmpd="sng">
            <a:solidFill>
              <a:srgbClr val="DCA111"/>
            </a:solidFill>
            <a:prstDash val="solid"/>
            <a:round/>
            <a:headEnd type="none" w="sm" len="sm"/>
            <a:tailEnd type="none" w="sm" len="sm"/>
          </a:ln>
        </p:spPr>
      </p:cxnSp>
      <p:cxnSp>
        <p:nvCxnSpPr>
          <p:cNvPr id="307" name="Google Shape;307;p42"/>
          <p:cNvCxnSpPr/>
          <p:nvPr/>
        </p:nvCxnSpPr>
        <p:spPr>
          <a:xfrm>
            <a:off x="2640246" y="3579862"/>
            <a:ext cx="3863508"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body" idx="1"/>
          </p:nvPr>
        </p:nvSpPr>
        <p:spPr>
          <a:xfrm>
            <a:off x="831075" y="1231150"/>
            <a:ext cx="4269600" cy="30579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rgbClr val="0D0D0D"/>
              </a:buClr>
              <a:buSzPts val="1800"/>
              <a:buNone/>
            </a:pPr>
            <a:r>
              <a:rPr lang="en-GB" sz="1900">
                <a:solidFill>
                  <a:srgbClr val="0D0D0D"/>
                </a:solidFill>
              </a:rPr>
              <a:t>How will Chelsea bridge the gap to Man City &amp; Liverpool?</a:t>
            </a:r>
            <a:endParaRPr sz="1900">
              <a:solidFill>
                <a:srgbClr val="0D0D0D"/>
              </a:solidFill>
            </a:endParaRPr>
          </a:p>
          <a:p>
            <a:pPr marL="0" lvl="0" indent="0" algn="just" rtl="0">
              <a:spcBef>
                <a:spcPts val="0"/>
              </a:spcBef>
              <a:spcAft>
                <a:spcPts val="0"/>
              </a:spcAft>
              <a:buClr>
                <a:srgbClr val="0D0D0D"/>
              </a:buClr>
              <a:buSzPts val="1800"/>
              <a:buNone/>
            </a:pPr>
            <a:endParaRPr sz="1900">
              <a:solidFill>
                <a:srgbClr val="0D0D0D"/>
              </a:solidFill>
            </a:endParaRPr>
          </a:p>
          <a:p>
            <a:pPr marL="0" lvl="0" indent="0" algn="just" rtl="0">
              <a:spcBef>
                <a:spcPts val="0"/>
              </a:spcBef>
              <a:spcAft>
                <a:spcPts val="0"/>
              </a:spcAft>
              <a:buClr>
                <a:srgbClr val="0D0D0D"/>
              </a:buClr>
              <a:buSzPts val="1800"/>
              <a:buNone/>
            </a:pPr>
            <a:r>
              <a:rPr lang="en-GB" sz="1900">
                <a:solidFill>
                  <a:srgbClr val="0D0D0D"/>
                </a:solidFill>
              </a:rPr>
              <a:t>How can Chelsea be unpredictable in the final 3rd and unlock low-block opponents?</a:t>
            </a:r>
            <a:endParaRPr sz="1900">
              <a:solidFill>
                <a:srgbClr val="0D0D0D"/>
              </a:solidFill>
            </a:endParaRPr>
          </a:p>
          <a:p>
            <a:pPr marL="0" lvl="0" indent="0" algn="just" rtl="0">
              <a:spcBef>
                <a:spcPts val="0"/>
              </a:spcBef>
              <a:spcAft>
                <a:spcPts val="0"/>
              </a:spcAft>
              <a:buClr>
                <a:srgbClr val="0D0D0D"/>
              </a:buClr>
              <a:buSzPts val="1800"/>
              <a:buNone/>
            </a:pPr>
            <a:endParaRPr sz="1900">
              <a:solidFill>
                <a:srgbClr val="0D0D0D"/>
              </a:solidFill>
            </a:endParaRPr>
          </a:p>
          <a:p>
            <a:pPr marL="0" lvl="0" indent="0" algn="just" rtl="0">
              <a:spcBef>
                <a:spcPts val="0"/>
              </a:spcBef>
              <a:spcAft>
                <a:spcPts val="0"/>
              </a:spcAft>
              <a:buClr>
                <a:srgbClr val="0D0D0D"/>
              </a:buClr>
              <a:buSzPts val="1800"/>
              <a:buNone/>
            </a:pPr>
            <a:r>
              <a:rPr lang="en-GB" sz="1900">
                <a:solidFill>
                  <a:srgbClr val="0D0D0D"/>
                </a:solidFill>
              </a:rPr>
              <a:t>How can Chelsea manage to put games to bed (2+ goals lead) and avoid high pressure situations at the end?</a:t>
            </a:r>
            <a:endParaRPr sz="1900">
              <a:solidFill>
                <a:srgbClr val="0D0D0D"/>
              </a:solidFill>
            </a:endParaRPr>
          </a:p>
        </p:txBody>
      </p:sp>
      <p:sp>
        <p:nvSpPr>
          <p:cNvPr id="314" name="Google Shape;314;p43"/>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315" name="Google Shape;315;p43"/>
          <p:cNvSpPr txBox="1">
            <a:spLocks noGrp="1"/>
          </p:cNvSpPr>
          <p:nvPr>
            <p:ph type="body" idx="2"/>
          </p:nvPr>
        </p:nvSpPr>
        <p:spPr>
          <a:xfrm>
            <a:off x="296150" y="431800"/>
            <a:ext cx="81234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a:t>End of 20-21 EPL season review and look forward at ways to improve for the 21-22 season</a:t>
            </a:r>
            <a:endParaRPr/>
          </a:p>
        </p:txBody>
      </p:sp>
      <p:sp>
        <p:nvSpPr>
          <p:cNvPr id="316" name="Google Shape;316;p43"/>
          <p:cNvSpPr txBox="1">
            <a:spLocks noGrp="1"/>
          </p:cNvSpPr>
          <p:nvPr>
            <p:ph type="body" idx="3"/>
          </p:nvPr>
        </p:nvSpPr>
        <p:spPr>
          <a:xfrm>
            <a:off x="290513" y="123478"/>
            <a:ext cx="7527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Introduction</a:t>
            </a:r>
            <a:endParaRPr/>
          </a:p>
        </p:txBody>
      </p:sp>
      <p:sp>
        <p:nvSpPr>
          <p:cNvPr id="317" name="Google Shape;317;p43"/>
          <p:cNvSpPr txBox="1">
            <a:spLocks noGrp="1"/>
          </p:cNvSpPr>
          <p:nvPr>
            <p:ph type="body" idx="4"/>
          </p:nvPr>
        </p:nvSpPr>
        <p:spPr>
          <a:xfrm>
            <a:off x="290500" y="4449809"/>
            <a:ext cx="8562900" cy="14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endParaRPr/>
          </a:p>
        </p:txBody>
      </p:sp>
      <p:sp>
        <p:nvSpPr>
          <p:cNvPr id="318" name="Google Shape;318;p43"/>
          <p:cNvSpPr/>
          <p:nvPr/>
        </p:nvSpPr>
        <p:spPr>
          <a:xfrm>
            <a:off x="298471" y="1231161"/>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300" b="1" i="0" u="none" strike="noStrike" cap="none">
                <a:solidFill>
                  <a:schemeClr val="lt1"/>
                </a:solidFill>
                <a:latin typeface="Arial"/>
                <a:ea typeface="Arial"/>
                <a:cs typeface="Arial"/>
                <a:sym typeface="Arial"/>
              </a:rPr>
              <a:t>1</a:t>
            </a:r>
            <a:endParaRPr sz="1300">
              <a:solidFill>
                <a:schemeClr val="lt1"/>
              </a:solidFill>
            </a:endParaRPr>
          </a:p>
        </p:txBody>
      </p:sp>
      <p:sp>
        <p:nvSpPr>
          <p:cNvPr id="319" name="Google Shape;319;p43"/>
          <p:cNvSpPr/>
          <p:nvPr/>
        </p:nvSpPr>
        <p:spPr>
          <a:xfrm>
            <a:off x="298473" y="2063987"/>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300" b="1" i="0" u="none" strike="noStrike" cap="none">
                <a:solidFill>
                  <a:schemeClr val="lt1"/>
                </a:solidFill>
                <a:latin typeface="Arial"/>
                <a:ea typeface="Arial"/>
                <a:cs typeface="Arial"/>
                <a:sym typeface="Arial"/>
              </a:rPr>
              <a:t>2</a:t>
            </a:r>
            <a:endParaRPr sz="1300">
              <a:solidFill>
                <a:schemeClr val="lt1"/>
              </a:solidFill>
            </a:endParaRPr>
          </a:p>
        </p:txBody>
      </p:sp>
      <p:sp>
        <p:nvSpPr>
          <p:cNvPr id="320" name="Google Shape;320;p43"/>
          <p:cNvSpPr/>
          <p:nvPr/>
        </p:nvSpPr>
        <p:spPr>
          <a:xfrm>
            <a:off x="298473" y="3256898"/>
            <a:ext cx="356400" cy="356400"/>
          </a:xfrm>
          <a:prstGeom prst="ellipse">
            <a:avLst/>
          </a:prstGeom>
          <a:solidFill>
            <a:srgbClr val="034694"/>
          </a:solidFill>
          <a:ln w="9525" cap="flat" cmpd="sng">
            <a:solidFill>
              <a:srgbClr val="00275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spcBef>
                <a:spcPts val="0"/>
              </a:spcBef>
              <a:spcAft>
                <a:spcPts val="0"/>
              </a:spcAft>
              <a:buNone/>
            </a:pPr>
            <a:r>
              <a:rPr lang="en-GB" sz="1300" b="1" i="0" u="none" strike="noStrike" cap="none">
                <a:solidFill>
                  <a:schemeClr val="lt1"/>
                </a:solidFill>
                <a:latin typeface="Arial"/>
                <a:ea typeface="Arial"/>
                <a:cs typeface="Arial"/>
                <a:sym typeface="Arial"/>
              </a:rPr>
              <a:t>3</a:t>
            </a:r>
            <a:endParaRPr sz="1300">
              <a:solidFill>
                <a:schemeClr val="lt1"/>
              </a:solidFill>
            </a:endParaRPr>
          </a:p>
        </p:txBody>
      </p:sp>
      <p:pic>
        <p:nvPicPr>
          <p:cNvPr id="321" name="Google Shape;321;p43"/>
          <p:cNvPicPr preferRelativeResize="0"/>
          <p:nvPr/>
        </p:nvPicPr>
        <p:blipFill>
          <a:blip r:embed="rId3">
            <a:alphaModFix/>
          </a:blip>
          <a:stretch>
            <a:fillRect/>
          </a:stretch>
        </p:blipFill>
        <p:spPr>
          <a:xfrm>
            <a:off x="5425875" y="1581663"/>
            <a:ext cx="3513756" cy="2136949"/>
          </a:xfrm>
          <a:prstGeom prst="rect">
            <a:avLst/>
          </a:prstGeom>
          <a:noFill/>
          <a:ln>
            <a:noFill/>
          </a:ln>
        </p:spPr>
      </p:pic>
      <p:cxnSp>
        <p:nvCxnSpPr>
          <p:cNvPr id="322" name="Google Shape;322;p43"/>
          <p:cNvCxnSpPr/>
          <p:nvPr/>
        </p:nvCxnSpPr>
        <p:spPr>
          <a:xfrm>
            <a:off x="6487125" y="1361250"/>
            <a:ext cx="0" cy="2362200"/>
          </a:xfrm>
          <a:prstGeom prst="straightConnector1">
            <a:avLst/>
          </a:prstGeom>
          <a:noFill/>
          <a:ln w="9525" cap="flat" cmpd="sng">
            <a:solidFill>
              <a:schemeClr val="lt1"/>
            </a:solidFill>
            <a:prstDash val="dot"/>
            <a:round/>
            <a:headEnd type="none" w="med" len="med"/>
            <a:tailEnd type="none" w="med" len="med"/>
          </a:ln>
        </p:spPr>
      </p:cxnSp>
      <p:cxnSp>
        <p:nvCxnSpPr>
          <p:cNvPr id="323" name="Google Shape;323;p43"/>
          <p:cNvCxnSpPr/>
          <p:nvPr/>
        </p:nvCxnSpPr>
        <p:spPr>
          <a:xfrm>
            <a:off x="8419650" y="1390638"/>
            <a:ext cx="0" cy="2362200"/>
          </a:xfrm>
          <a:prstGeom prst="straightConnector1">
            <a:avLst/>
          </a:prstGeom>
          <a:noFill/>
          <a:ln w="9525" cap="flat" cmpd="sng">
            <a:solidFill>
              <a:schemeClr val="lt1"/>
            </a:solidFill>
            <a:prstDash val="dot"/>
            <a:round/>
            <a:headEnd type="none" w="med" len="med"/>
            <a:tailEnd type="none" w="med" len="med"/>
          </a:ln>
        </p:spPr>
      </p:cxnSp>
      <p:cxnSp>
        <p:nvCxnSpPr>
          <p:cNvPr id="324" name="Google Shape;324;p43"/>
          <p:cNvCxnSpPr/>
          <p:nvPr/>
        </p:nvCxnSpPr>
        <p:spPr>
          <a:xfrm>
            <a:off x="7182750" y="1431788"/>
            <a:ext cx="0" cy="2362200"/>
          </a:xfrm>
          <a:prstGeom prst="straightConnector1">
            <a:avLst/>
          </a:prstGeom>
          <a:noFill/>
          <a:ln w="9525" cap="flat" cmpd="sng">
            <a:solidFill>
              <a:schemeClr val="lt1"/>
            </a:solidFill>
            <a:prstDash val="dot"/>
            <a:round/>
            <a:headEnd type="none" w="med" len="med"/>
            <a:tailEnd type="none" w="med" len="med"/>
          </a:ln>
        </p:spPr>
      </p:cxnSp>
      <p:cxnSp>
        <p:nvCxnSpPr>
          <p:cNvPr id="325" name="Google Shape;325;p43"/>
          <p:cNvCxnSpPr/>
          <p:nvPr/>
        </p:nvCxnSpPr>
        <p:spPr>
          <a:xfrm>
            <a:off x="7658350" y="1534488"/>
            <a:ext cx="0" cy="2362200"/>
          </a:xfrm>
          <a:prstGeom prst="straightConnector1">
            <a:avLst/>
          </a:prstGeom>
          <a:noFill/>
          <a:ln w="9525" cap="flat" cmpd="sng">
            <a:solidFill>
              <a:schemeClr val="lt1"/>
            </a:solidFill>
            <a:prstDash val="dot"/>
            <a:round/>
            <a:headEnd type="none" w="med" len="med"/>
            <a:tailEnd type="none" w="med" len="med"/>
          </a:ln>
        </p:spPr>
      </p:cxnSp>
      <p:sp>
        <p:nvSpPr>
          <p:cNvPr id="326" name="Google Shape;326;p43"/>
          <p:cNvSpPr txBox="1"/>
          <p:nvPr/>
        </p:nvSpPr>
        <p:spPr>
          <a:xfrm>
            <a:off x="5451525" y="3718600"/>
            <a:ext cx="103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Flying off the blocks</a:t>
            </a:r>
            <a:endParaRPr sz="500"/>
          </a:p>
        </p:txBody>
      </p:sp>
      <p:sp>
        <p:nvSpPr>
          <p:cNvPr id="327" name="Google Shape;327;p43"/>
          <p:cNvSpPr txBox="1"/>
          <p:nvPr/>
        </p:nvSpPr>
        <p:spPr>
          <a:xfrm>
            <a:off x="6362138" y="1295050"/>
            <a:ext cx="103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Lampard’s demise</a:t>
            </a:r>
            <a:endParaRPr sz="500"/>
          </a:p>
        </p:txBody>
      </p:sp>
      <p:sp>
        <p:nvSpPr>
          <p:cNvPr id="328" name="Google Shape;328;p43"/>
          <p:cNvSpPr txBox="1"/>
          <p:nvPr/>
        </p:nvSpPr>
        <p:spPr>
          <a:xfrm>
            <a:off x="7082702" y="3718600"/>
            <a:ext cx="1236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dirty="0"/>
              <a:t>Tuchel takes over</a:t>
            </a:r>
            <a:endParaRPr sz="500" dirty="0"/>
          </a:p>
        </p:txBody>
      </p:sp>
      <p:sp>
        <p:nvSpPr>
          <p:cNvPr id="329" name="Google Shape;329;p43"/>
          <p:cNvSpPr txBox="1"/>
          <p:nvPr/>
        </p:nvSpPr>
        <p:spPr>
          <a:xfrm>
            <a:off x="7658338" y="1295050"/>
            <a:ext cx="103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Patchy again</a:t>
            </a:r>
            <a:endParaRPr sz="500"/>
          </a:p>
        </p:txBody>
      </p:sp>
      <p:sp>
        <p:nvSpPr>
          <p:cNvPr id="330" name="Google Shape;330;p43"/>
          <p:cNvSpPr txBox="1"/>
          <p:nvPr/>
        </p:nvSpPr>
        <p:spPr>
          <a:xfrm>
            <a:off x="8338197" y="3718600"/>
            <a:ext cx="805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UCL focus</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txBox="1"/>
          <p:nvPr/>
        </p:nvSpPr>
        <p:spPr>
          <a:xfrm>
            <a:off x="272850" y="1943425"/>
            <a:ext cx="8642700" cy="1010700"/>
          </a:xfrm>
          <a:prstGeom prst="rect">
            <a:avLst/>
          </a:prstGeom>
          <a:noFill/>
          <a:ln>
            <a:noFill/>
          </a:ln>
        </p:spPr>
        <p:txBody>
          <a:bodyPr spcFirstLastPara="1" wrap="square" lIns="68575" tIns="34275" rIns="68575" bIns="34275" anchor="t" anchorCtr="0">
            <a:noAutofit/>
          </a:bodyPr>
          <a:lstStyle/>
          <a:p>
            <a:pPr marL="0" lvl="0" indent="0" algn="ctr" rtl="0">
              <a:lnSpc>
                <a:spcPct val="88888"/>
              </a:lnSpc>
              <a:spcBef>
                <a:spcPts val="0"/>
              </a:spcBef>
              <a:spcAft>
                <a:spcPts val="0"/>
              </a:spcAft>
              <a:buClr>
                <a:schemeClr val="lt1"/>
              </a:buClr>
              <a:buSzPts val="3400"/>
              <a:buFont typeface="Arial"/>
              <a:buNone/>
            </a:pPr>
            <a:r>
              <a:rPr lang="en-GB" sz="3400" b="1">
                <a:solidFill>
                  <a:schemeClr val="lt1"/>
                </a:solidFill>
              </a:rPr>
              <a:t>Project 1: Club Performance</a:t>
            </a:r>
            <a:endParaRPr sz="1100"/>
          </a:p>
          <a:p>
            <a:pPr marL="0" lvl="0" indent="0" algn="ctr" rtl="0">
              <a:lnSpc>
                <a:spcPct val="133333"/>
              </a:lnSpc>
              <a:spcBef>
                <a:spcPts val="0"/>
              </a:spcBef>
              <a:spcAft>
                <a:spcPts val="0"/>
              </a:spcAft>
              <a:buClr>
                <a:srgbClr val="FEF3B0"/>
              </a:buClr>
              <a:buSzPts val="2300"/>
              <a:buFont typeface="Arial"/>
              <a:buNone/>
            </a:pPr>
            <a:r>
              <a:rPr lang="en-GB" sz="2300" b="1">
                <a:solidFill>
                  <a:srgbClr val="FEF3B0"/>
                </a:solidFill>
              </a:rPr>
              <a:t>Through the evaluation of a prediction model</a:t>
            </a:r>
            <a:endParaRPr sz="3400" b="1">
              <a:solidFill>
                <a:schemeClr val="lt1"/>
              </a:solidFill>
            </a:endParaRPr>
          </a:p>
        </p:txBody>
      </p:sp>
      <p:cxnSp>
        <p:nvCxnSpPr>
          <p:cNvPr id="337" name="Google Shape;337;p44"/>
          <p:cNvCxnSpPr/>
          <p:nvPr/>
        </p:nvCxnSpPr>
        <p:spPr>
          <a:xfrm>
            <a:off x="2640246" y="1317709"/>
            <a:ext cx="3863400" cy="0"/>
          </a:xfrm>
          <a:prstGeom prst="straightConnector1">
            <a:avLst/>
          </a:prstGeom>
          <a:noFill/>
          <a:ln w="28575" cap="flat" cmpd="sng">
            <a:solidFill>
              <a:srgbClr val="DCA111"/>
            </a:solidFill>
            <a:prstDash val="solid"/>
            <a:round/>
            <a:headEnd type="none" w="sm" len="sm"/>
            <a:tailEnd type="none" w="sm" len="sm"/>
          </a:ln>
        </p:spPr>
      </p:cxnSp>
      <p:cxnSp>
        <p:nvCxnSpPr>
          <p:cNvPr id="338" name="Google Shape;338;p44"/>
          <p:cNvCxnSpPr/>
          <p:nvPr/>
        </p:nvCxnSpPr>
        <p:spPr>
          <a:xfrm>
            <a:off x="2640246" y="3533137"/>
            <a:ext cx="3863400" cy="0"/>
          </a:xfrm>
          <a:prstGeom prst="straightConnector1">
            <a:avLst/>
          </a:prstGeom>
          <a:noFill/>
          <a:ln w="28575" cap="flat" cmpd="sng">
            <a:solidFill>
              <a:srgbClr val="DCA111"/>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body" idx="1"/>
          </p:nvPr>
        </p:nvSpPr>
        <p:spPr>
          <a:xfrm>
            <a:off x="296150" y="1029300"/>
            <a:ext cx="3345900" cy="3393600"/>
          </a:xfrm>
          <a:prstGeom prst="rect">
            <a:avLst/>
          </a:prstGeom>
          <a:noFill/>
          <a:ln>
            <a:noFill/>
          </a:ln>
        </p:spPr>
        <p:txBody>
          <a:bodyPr spcFirstLastPara="1" wrap="square" lIns="0" tIns="0" rIns="30800" bIns="0" anchor="t" anchorCtr="0">
            <a:noAutofit/>
          </a:bodyPr>
          <a:lstStyle/>
          <a:p>
            <a:pPr marL="457200" lvl="0" indent="-308768" algn="just" rtl="0">
              <a:lnSpc>
                <a:spcPct val="95000"/>
              </a:lnSpc>
              <a:spcBef>
                <a:spcPts val="0"/>
              </a:spcBef>
              <a:spcAft>
                <a:spcPts val="0"/>
              </a:spcAft>
              <a:buClr>
                <a:srgbClr val="1D1C1D"/>
              </a:buClr>
              <a:buSzPts val="1263"/>
              <a:buChar char="●"/>
            </a:pPr>
            <a:r>
              <a:rPr lang="en-GB" sz="1262" dirty="0">
                <a:solidFill>
                  <a:srgbClr val="1D1C1D"/>
                </a:solidFill>
              </a:rPr>
              <a:t>Naïve first pass regression model to gauge offensive vs defensive shortcomings</a:t>
            </a:r>
            <a:endParaRPr sz="1262" dirty="0">
              <a:solidFill>
                <a:srgbClr val="1D1C1D"/>
              </a:solidFill>
            </a:endParaRPr>
          </a:p>
          <a:p>
            <a:pPr marL="914400" lvl="1" indent="-308768" algn="just" rtl="0">
              <a:lnSpc>
                <a:spcPct val="95000"/>
              </a:lnSpc>
              <a:spcBef>
                <a:spcPts val="0"/>
              </a:spcBef>
              <a:spcAft>
                <a:spcPts val="0"/>
              </a:spcAft>
              <a:buClr>
                <a:srgbClr val="1D1C1D"/>
              </a:buClr>
              <a:buSzPts val="1263"/>
              <a:buChar char="○"/>
            </a:pPr>
            <a:r>
              <a:rPr lang="en-GB" sz="1262" dirty="0">
                <a:solidFill>
                  <a:srgbClr val="1D1C1D"/>
                </a:solidFill>
              </a:rPr>
              <a:t>Are the strikers being wasteful or do the numbers paint a different story?</a:t>
            </a:r>
            <a:endParaRPr sz="1262" dirty="0">
              <a:solidFill>
                <a:srgbClr val="1D1C1D"/>
              </a:solidFill>
            </a:endParaRPr>
          </a:p>
          <a:p>
            <a:pPr marL="914400" lvl="1" indent="-308768" algn="just" rtl="0">
              <a:lnSpc>
                <a:spcPct val="95000"/>
              </a:lnSpc>
              <a:spcBef>
                <a:spcPts val="0"/>
              </a:spcBef>
              <a:spcAft>
                <a:spcPts val="0"/>
              </a:spcAft>
              <a:buClr>
                <a:srgbClr val="1D1C1D"/>
              </a:buClr>
              <a:buSzPts val="1263"/>
              <a:buChar char="○"/>
            </a:pPr>
            <a:r>
              <a:rPr lang="en-GB" sz="1262" dirty="0">
                <a:solidFill>
                  <a:srgbClr val="1D1C1D"/>
                </a:solidFill>
              </a:rPr>
              <a:t>Are Chelsea under Tuchel solid defensively or were they just lucky in keeping clean sheets?</a:t>
            </a:r>
            <a:endParaRPr sz="1262" dirty="0">
              <a:solidFill>
                <a:srgbClr val="1D1C1D"/>
              </a:solidFill>
            </a:endParaRPr>
          </a:p>
          <a:p>
            <a:pPr marL="914400" lvl="0" indent="0" algn="just" rtl="0">
              <a:lnSpc>
                <a:spcPct val="95000"/>
              </a:lnSpc>
              <a:spcBef>
                <a:spcPts val="0"/>
              </a:spcBef>
              <a:spcAft>
                <a:spcPts val="0"/>
              </a:spcAft>
              <a:buNone/>
            </a:pPr>
            <a:endParaRPr sz="1262" dirty="0">
              <a:solidFill>
                <a:srgbClr val="1D1C1D"/>
              </a:solidFill>
            </a:endParaRPr>
          </a:p>
          <a:p>
            <a:pPr marL="914400" lvl="0" indent="0" algn="just" rtl="0">
              <a:lnSpc>
                <a:spcPct val="95000"/>
              </a:lnSpc>
              <a:spcBef>
                <a:spcPts val="0"/>
              </a:spcBef>
              <a:spcAft>
                <a:spcPts val="0"/>
              </a:spcAft>
              <a:buNone/>
            </a:pPr>
            <a:endParaRPr sz="1262" dirty="0">
              <a:solidFill>
                <a:srgbClr val="1D1C1D"/>
              </a:solidFill>
            </a:endParaRPr>
          </a:p>
          <a:p>
            <a:pPr marL="457200" lvl="0" indent="-308768" algn="just" rtl="0">
              <a:lnSpc>
                <a:spcPct val="95000"/>
              </a:lnSpc>
              <a:spcBef>
                <a:spcPts val="0"/>
              </a:spcBef>
              <a:spcAft>
                <a:spcPts val="0"/>
              </a:spcAft>
              <a:buClr>
                <a:srgbClr val="1D1C1D"/>
              </a:buClr>
              <a:buSzPts val="1263"/>
              <a:buChar char="●"/>
            </a:pPr>
            <a:r>
              <a:rPr lang="en-GB" sz="1262" dirty="0">
                <a:solidFill>
                  <a:srgbClr val="1D1C1D"/>
                </a:solidFill>
              </a:rPr>
              <a:t>How does the 1st half of the season compare with the 2nd half?</a:t>
            </a:r>
            <a:endParaRPr sz="1262" dirty="0">
              <a:solidFill>
                <a:srgbClr val="1D1C1D"/>
              </a:solidFill>
            </a:endParaRPr>
          </a:p>
          <a:p>
            <a:pPr marL="457200" lvl="0" indent="-308768" algn="just" rtl="0">
              <a:lnSpc>
                <a:spcPct val="95000"/>
              </a:lnSpc>
              <a:spcBef>
                <a:spcPts val="0"/>
              </a:spcBef>
              <a:spcAft>
                <a:spcPts val="0"/>
              </a:spcAft>
              <a:buClr>
                <a:srgbClr val="1D1C1D"/>
              </a:buClr>
              <a:buSzPts val="1263"/>
              <a:buChar char="●"/>
            </a:pPr>
            <a:r>
              <a:rPr lang="en-GB" sz="1262" dirty="0">
                <a:solidFill>
                  <a:srgbClr val="1D1C1D"/>
                </a:solidFill>
              </a:rPr>
              <a:t>Can we spot any major shift in trends for xG avenues?</a:t>
            </a:r>
            <a:endParaRPr sz="1262" dirty="0">
              <a:solidFill>
                <a:srgbClr val="1D1C1D"/>
              </a:solidFill>
            </a:endParaRPr>
          </a:p>
          <a:p>
            <a:pPr marL="457200" lvl="0" indent="-308768" algn="just" rtl="0">
              <a:lnSpc>
                <a:spcPct val="95000"/>
              </a:lnSpc>
              <a:spcBef>
                <a:spcPts val="0"/>
              </a:spcBef>
              <a:spcAft>
                <a:spcPts val="0"/>
              </a:spcAft>
              <a:buClr>
                <a:srgbClr val="1D1C1D"/>
              </a:buClr>
              <a:buSzPts val="1263"/>
              <a:buChar char="●"/>
            </a:pPr>
            <a:r>
              <a:rPr lang="en-GB" sz="1262" dirty="0">
                <a:solidFill>
                  <a:srgbClr val="1D1C1D"/>
                </a:solidFill>
              </a:rPr>
              <a:t>Are we already catching-up with City and Liverpool?</a:t>
            </a:r>
            <a:endParaRPr sz="1262" dirty="0">
              <a:solidFill>
                <a:srgbClr val="1D1C1D"/>
              </a:solidFill>
            </a:endParaRPr>
          </a:p>
          <a:p>
            <a:pPr marL="0" lvl="0" indent="0" algn="just" rtl="0">
              <a:lnSpc>
                <a:spcPct val="95000"/>
              </a:lnSpc>
              <a:spcBef>
                <a:spcPts val="0"/>
              </a:spcBef>
              <a:spcAft>
                <a:spcPts val="0"/>
              </a:spcAft>
              <a:buSzPts val="935"/>
              <a:buNone/>
            </a:pPr>
            <a:endParaRPr sz="1262" dirty="0">
              <a:solidFill>
                <a:srgbClr val="1D1C1D"/>
              </a:solidFill>
            </a:endParaRPr>
          </a:p>
          <a:p>
            <a:pPr marL="0" lvl="0" indent="0" algn="just" rtl="0">
              <a:lnSpc>
                <a:spcPct val="95000"/>
              </a:lnSpc>
              <a:spcBef>
                <a:spcPts val="0"/>
              </a:spcBef>
              <a:spcAft>
                <a:spcPts val="0"/>
              </a:spcAft>
              <a:buSzPts val="935"/>
              <a:buNone/>
            </a:pPr>
            <a:endParaRPr sz="1262" b="1" dirty="0">
              <a:solidFill>
                <a:srgbClr val="1D1C1D"/>
              </a:solidFill>
            </a:endParaRPr>
          </a:p>
          <a:p>
            <a:pPr marL="0" lvl="0" indent="0" algn="just" rtl="0">
              <a:lnSpc>
                <a:spcPct val="95000"/>
              </a:lnSpc>
              <a:spcBef>
                <a:spcPts val="0"/>
              </a:spcBef>
              <a:spcAft>
                <a:spcPts val="0"/>
              </a:spcAft>
              <a:buSzPts val="935"/>
              <a:buNone/>
            </a:pPr>
            <a:endParaRPr sz="1262" b="1" dirty="0">
              <a:solidFill>
                <a:srgbClr val="1D1C1D"/>
              </a:solidFill>
              <a:highlight>
                <a:srgbClr val="F8F8F8"/>
              </a:highlight>
            </a:endParaRPr>
          </a:p>
        </p:txBody>
      </p:sp>
      <p:sp>
        <p:nvSpPr>
          <p:cNvPr id="345" name="Google Shape;345;p45"/>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346" name="Google Shape;346;p45"/>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a:t>Narrowing down our focus on areas where there’s most potential value to be gained</a:t>
            </a:r>
            <a:endParaRPr/>
          </a:p>
        </p:txBody>
      </p:sp>
      <p:sp>
        <p:nvSpPr>
          <p:cNvPr id="347" name="Google Shape;347;p45"/>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a:t>In search of marginal gains…</a:t>
            </a:r>
            <a:endParaRPr/>
          </a:p>
        </p:txBody>
      </p:sp>
      <p:pic>
        <p:nvPicPr>
          <p:cNvPr id="348" name="Google Shape;348;p45"/>
          <p:cNvPicPr preferRelativeResize="0"/>
          <p:nvPr/>
        </p:nvPicPr>
        <p:blipFill>
          <a:blip r:embed="rId3">
            <a:alphaModFix/>
          </a:blip>
          <a:stretch>
            <a:fillRect/>
          </a:stretch>
        </p:blipFill>
        <p:spPr>
          <a:xfrm>
            <a:off x="6207557" y="2822923"/>
            <a:ext cx="2363500" cy="1710775"/>
          </a:xfrm>
          <a:prstGeom prst="rect">
            <a:avLst/>
          </a:prstGeom>
          <a:noFill/>
          <a:ln>
            <a:noFill/>
          </a:ln>
        </p:spPr>
      </p:pic>
      <p:pic>
        <p:nvPicPr>
          <p:cNvPr id="349" name="Google Shape;349;p45"/>
          <p:cNvPicPr preferRelativeResize="0"/>
          <p:nvPr/>
        </p:nvPicPr>
        <p:blipFill>
          <a:blip r:embed="rId4">
            <a:alphaModFix/>
          </a:blip>
          <a:stretch>
            <a:fillRect/>
          </a:stretch>
        </p:blipFill>
        <p:spPr>
          <a:xfrm>
            <a:off x="3844050" y="2822922"/>
            <a:ext cx="2363507" cy="1710775"/>
          </a:xfrm>
          <a:prstGeom prst="rect">
            <a:avLst/>
          </a:prstGeom>
          <a:noFill/>
          <a:ln>
            <a:noFill/>
          </a:ln>
        </p:spPr>
      </p:pic>
      <p:pic>
        <p:nvPicPr>
          <p:cNvPr id="350" name="Google Shape;350;p45"/>
          <p:cNvPicPr preferRelativeResize="0"/>
          <p:nvPr/>
        </p:nvPicPr>
        <p:blipFill>
          <a:blip r:embed="rId5">
            <a:alphaModFix/>
          </a:blip>
          <a:stretch>
            <a:fillRect/>
          </a:stretch>
        </p:blipFill>
        <p:spPr>
          <a:xfrm>
            <a:off x="5017250" y="1029300"/>
            <a:ext cx="2573191" cy="171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body" idx="1"/>
          </p:nvPr>
        </p:nvSpPr>
        <p:spPr>
          <a:xfrm>
            <a:off x="288350" y="918625"/>
            <a:ext cx="2624400" cy="3525300"/>
          </a:xfrm>
          <a:prstGeom prst="rect">
            <a:avLst/>
          </a:prstGeom>
          <a:noFill/>
          <a:ln>
            <a:noFill/>
          </a:ln>
        </p:spPr>
        <p:txBody>
          <a:bodyPr spcFirstLastPara="1" wrap="square" lIns="0" tIns="0" rIns="0" bIns="0" anchor="t" anchorCtr="0">
            <a:normAutofit/>
          </a:bodyPr>
          <a:lstStyle/>
          <a:p>
            <a:pPr marL="457200" lvl="0" indent="-304800" algn="just" rtl="0">
              <a:spcBef>
                <a:spcPts val="200"/>
              </a:spcBef>
              <a:spcAft>
                <a:spcPts val="0"/>
              </a:spcAft>
              <a:buClr>
                <a:schemeClr val="dk2"/>
              </a:buClr>
              <a:buSzPts val="1200"/>
              <a:buChar char="●"/>
            </a:pPr>
            <a:r>
              <a:rPr lang="en-GB" dirty="0">
                <a:solidFill>
                  <a:schemeClr val="dk2"/>
                </a:solidFill>
                <a:highlight>
                  <a:schemeClr val="lt1"/>
                </a:highlight>
              </a:rPr>
              <a:t>Analysing team KPIs to identify specific areas for improvement and correlations</a:t>
            </a:r>
            <a:endParaRPr dirty="0">
              <a:solidFill>
                <a:schemeClr val="dk2"/>
              </a:solidFill>
              <a:highlight>
                <a:schemeClr val="lt1"/>
              </a:highlight>
            </a:endParaRPr>
          </a:p>
          <a:p>
            <a:pPr marL="914400" lvl="1" indent="-304800" algn="just" rtl="0">
              <a:spcBef>
                <a:spcPts val="0"/>
              </a:spcBef>
              <a:spcAft>
                <a:spcPts val="0"/>
              </a:spcAft>
              <a:buClr>
                <a:schemeClr val="dk2"/>
              </a:buClr>
              <a:buSzPts val="1200"/>
              <a:buChar char="○"/>
            </a:pPr>
            <a:r>
              <a:rPr lang="en-GB" dirty="0">
                <a:solidFill>
                  <a:schemeClr val="dk2"/>
                </a:solidFill>
                <a:highlight>
                  <a:schemeClr val="lt1"/>
                </a:highlight>
              </a:rPr>
              <a:t>Box cross %</a:t>
            </a:r>
            <a:endParaRPr dirty="0">
              <a:solidFill>
                <a:schemeClr val="dk2"/>
              </a:solidFill>
              <a:highlight>
                <a:schemeClr val="lt1"/>
              </a:highlight>
            </a:endParaRPr>
          </a:p>
          <a:p>
            <a:pPr marL="914400" lvl="1" indent="-304800" algn="just" rtl="0">
              <a:spcBef>
                <a:spcPts val="0"/>
              </a:spcBef>
              <a:spcAft>
                <a:spcPts val="0"/>
              </a:spcAft>
              <a:buClr>
                <a:schemeClr val="dk2"/>
              </a:buClr>
              <a:buSzPts val="1200"/>
              <a:buChar char="○"/>
            </a:pPr>
            <a:r>
              <a:rPr lang="en-GB" dirty="0">
                <a:solidFill>
                  <a:schemeClr val="dk2"/>
                </a:solidFill>
                <a:highlight>
                  <a:schemeClr val="lt1"/>
                </a:highlight>
              </a:rPr>
              <a:t>Shots</a:t>
            </a:r>
            <a:endParaRPr dirty="0">
              <a:solidFill>
                <a:schemeClr val="dk2"/>
              </a:solidFill>
              <a:highlight>
                <a:schemeClr val="lt1"/>
              </a:highlight>
            </a:endParaRPr>
          </a:p>
          <a:p>
            <a:pPr marL="914400" lvl="1" indent="-304800" algn="just" rtl="0">
              <a:spcBef>
                <a:spcPts val="0"/>
              </a:spcBef>
              <a:spcAft>
                <a:spcPts val="0"/>
              </a:spcAft>
              <a:buClr>
                <a:schemeClr val="dk2"/>
              </a:buClr>
              <a:buSzPts val="1200"/>
              <a:buChar char="○"/>
            </a:pPr>
            <a:r>
              <a:rPr lang="en-GB" dirty="0">
                <a:solidFill>
                  <a:schemeClr val="dk2"/>
                </a:solidFill>
                <a:highlight>
                  <a:schemeClr val="lt1"/>
                </a:highlight>
              </a:rPr>
              <a:t>xG</a:t>
            </a:r>
            <a:endParaRPr dirty="0">
              <a:solidFill>
                <a:schemeClr val="dk2"/>
              </a:solidFill>
              <a:highlight>
                <a:schemeClr val="lt1"/>
              </a:highlight>
            </a:endParaRPr>
          </a:p>
          <a:p>
            <a:pPr marL="914400" lvl="1" indent="-304800" algn="just" rtl="0">
              <a:spcBef>
                <a:spcPts val="0"/>
              </a:spcBef>
              <a:spcAft>
                <a:spcPts val="0"/>
              </a:spcAft>
              <a:buClr>
                <a:schemeClr val="dk2"/>
              </a:buClr>
              <a:buSzPts val="1200"/>
              <a:buChar char="○"/>
            </a:pPr>
            <a:r>
              <a:rPr lang="en-GB" dirty="0">
                <a:solidFill>
                  <a:schemeClr val="dk2"/>
                </a:solidFill>
                <a:highlight>
                  <a:schemeClr val="lt1"/>
                </a:highlight>
              </a:rPr>
              <a:t>xG/shot</a:t>
            </a:r>
            <a:endParaRPr dirty="0">
              <a:solidFill>
                <a:schemeClr val="dk2"/>
              </a:solidFill>
              <a:highlight>
                <a:schemeClr val="lt1"/>
              </a:highlight>
            </a:endParaRPr>
          </a:p>
          <a:p>
            <a:pPr marL="0" lvl="0" indent="0" algn="just" rtl="0">
              <a:spcBef>
                <a:spcPts val="200"/>
              </a:spcBef>
              <a:spcAft>
                <a:spcPts val="0"/>
              </a:spcAft>
              <a:buNone/>
            </a:pPr>
            <a:endParaRPr dirty="0">
              <a:solidFill>
                <a:schemeClr val="dk2"/>
              </a:solidFill>
              <a:highlight>
                <a:schemeClr val="lt1"/>
              </a:highlight>
            </a:endParaRPr>
          </a:p>
          <a:p>
            <a:pPr marL="0" lvl="0" indent="0" algn="just" rtl="0">
              <a:spcBef>
                <a:spcPts val="200"/>
              </a:spcBef>
              <a:spcAft>
                <a:spcPts val="0"/>
              </a:spcAft>
              <a:buNone/>
            </a:pPr>
            <a:endParaRPr dirty="0">
              <a:solidFill>
                <a:schemeClr val="dk2"/>
              </a:solidFill>
              <a:highlight>
                <a:schemeClr val="lt1"/>
              </a:highlight>
            </a:endParaRPr>
          </a:p>
          <a:p>
            <a:pPr marL="457200" lvl="0" indent="-304800" algn="just" rtl="0">
              <a:spcBef>
                <a:spcPts val="200"/>
              </a:spcBef>
              <a:spcAft>
                <a:spcPts val="0"/>
              </a:spcAft>
              <a:buClr>
                <a:schemeClr val="dk2"/>
              </a:buClr>
              <a:buSzPts val="1200"/>
              <a:buChar char="●"/>
            </a:pPr>
            <a:r>
              <a:rPr lang="en-GB" dirty="0">
                <a:solidFill>
                  <a:schemeClr val="dk2"/>
                </a:solidFill>
                <a:highlight>
                  <a:schemeClr val="lt1"/>
                </a:highlight>
              </a:rPr>
              <a:t>Better understand open play chance creation; home vs away differences</a:t>
            </a:r>
            <a:endParaRPr dirty="0">
              <a:solidFill>
                <a:schemeClr val="dk2"/>
              </a:solidFill>
              <a:highlight>
                <a:schemeClr val="lt1"/>
              </a:highlight>
            </a:endParaRPr>
          </a:p>
          <a:p>
            <a:pPr marL="457200" lvl="0" indent="-304800" algn="just" rtl="0">
              <a:spcBef>
                <a:spcPts val="200"/>
              </a:spcBef>
              <a:spcAft>
                <a:spcPts val="0"/>
              </a:spcAft>
              <a:buClr>
                <a:schemeClr val="dk2"/>
              </a:buClr>
              <a:buSzPts val="1200"/>
              <a:buChar char="●"/>
            </a:pPr>
            <a:r>
              <a:rPr lang="en-GB" dirty="0">
                <a:solidFill>
                  <a:schemeClr val="dk2"/>
                </a:solidFill>
                <a:highlight>
                  <a:schemeClr val="lt1"/>
                </a:highlight>
              </a:rPr>
              <a:t>This feeds into fine-tuning the recommendations of the tracking data scouting</a:t>
            </a:r>
            <a:endParaRPr dirty="0">
              <a:solidFill>
                <a:schemeClr val="dk2"/>
              </a:solidFill>
              <a:highlight>
                <a:schemeClr val="lt1"/>
              </a:highlight>
            </a:endParaRPr>
          </a:p>
        </p:txBody>
      </p:sp>
      <p:sp>
        <p:nvSpPr>
          <p:cNvPr id="357" name="Google Shape;357;p46"/>
          <p:cNvSpPr txBox="1">
            <a:spLocks noGrp="1"/>
          </p:cNvSpPr>
          <p:nvPr>
            <p:ph type="sldNum" idx="12"/>
          </p:nvPr>
        </p:nvSpPr>
        <p:spPr>
          <a:xfrm>
            <a:off x="8853488" y="4776599"/>
            <a:ext cx="230093" cy="20843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358" name="Google Shape;358;p46"/>
          <p:cNvSpPr txBox="1">
            <a:spLocks noGrp="1"/>
          </p:cNvSpPr>
          <p:nvPr>
            <p:ph type="body" idx="2"/>
          </p:nvPr>
        </p:nvSpPr>
        <p:spPr>
          <a:xfrm>
            <a:off x="296148" y="431800"/>
            <a:ext cx="7527052" cy="20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a:t>What are the key differentials when it comes to offensive team attributes? </a:t>
            </a:r>
            <a:endParaRPr/>
          </a:p>
        </p:txBody>
      </p:sp>
      <p:sp>
        <p:nvSpPr>
          <p:cNvPr id="359" name="Google Shape;359;p46"/>
          <p:cNvSpPr txBox="1">
            <a:spLocks noGrp="1"/>
          </p:cNvSpPr>
          <p:nvPr>
            <p:ph type="body" idx="3"/>
          </p:nvPr>
        </p:nvSpPr>
        <p:spPr>
          <a:xfrm>
            <a:off x="290513" y="123478"/>
            <a:ext cx="7527052" cy="35651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2100" dirty="0"/>
              <a:t>Chelsea’s attacking style under Tuchel</a:t>
            </a:r>
            <a:endParaRPr dirty="0"/>
          </a:p>
        </p:txBody>
      </p:sp>
      <p:sp>
        <p:nvSpPr>
          <p:cNvPr id="360" name="Google Shape;360;p46"/>
          <p:cNvSpPr txBox="1">
            <a:spLocks noGrp="1"/>
          </p:cNvSpPr>
          <p:nvPr>
            <p:ph type="body" idx="4"/>
          </p:nvPr>
        </p:nvSpPr>
        <p:spPr>
          <a:xfrm>
            <a:off x="290513" y="4443959"/>
            <a:ext cx="8562900" cy="14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700"/>
              <a:buNone/>
            </a:pPr>
            <a:r>
              <a:rPr lang="en-GB"/>
              <a:t>“LastAction” : [Pass, ThroughBall, Cross, Chipped, TakeOn, BallRecovery, Rebound, Aerial, HeadPass] refer to the penultimate player action before leading to a shot</a:t>
            </a:r>
            <a:endParaRPr/>
          </a:p>
        </p:txBody>
      </p:sp>
      <p:pic>
        <p:nvPicPr>
          <p:cNvPr id="361" name="Google Shape;361;p46"/>
          <p:cNvPicPr preferRelativeResize="0"/>
          <p:nvPr/>
        </p:nvPicPr>
        <p:blipFill>
          <a:blip r:embed="rId3">
            <a:alphaModFix/>
          </a:blip>
          <a:stretch>
            <a:fillRect/>
          </a:stretch>
        </p:blipFill>
        <p:spPr>
          <a:xfrm>
            <a:off x="2970725" y="2611505"/>
            <a:ext cx="2862070" cy="1787719"/>
          </a:xfrm>
          <a:prstGeom prst="rect">
            <a:avLst/>
          </a:prstGeom>
          <a:noFill/>
          <a:ln>
            <a:noFill/>
          </a:ln>
        </p:spPr>
      </p:pic>
      <p:pic>
        <p:nvPicPr>
          <p:cNvPr id="362" name="Google Shape;362;p46"/>
          <p:cNvPicPr preferRelativeResize="0"/>
          <p:nvPr/>
        </p:nvPicPr>
        <p:blipFill>
          <a:blip r:embed="rId4">
            <a:alphaModFix/>
          </a:blip>
          <a:stretch>
            <a:fillRect/>
          </a:stretch>
        </p:blipFill>
        <p:spPr>
          <a:xfrm>
            <a:off x="5282278" y="915250"/>
            <a:ext cx="1518378" cy="1633124"/>
          </a:xfrm>
          <a:prstGeom prst="rect">
            <a:avLst/>
          </a:prstGeom>
          <a:noFill/>
          <a:ln>
            <a:noFill/>
          </a:ln>
        </p:spPr>
      </p:pic>
      <p:pic>
        <p:nvPicPr>
          <p:cNvPr id="363" name="Google Shape;363;p46"/>
          <p:cNvPicPr preferRelativeResize="0"/>
          <p:nvPr/>
        </p:nvPicPr>
        <p:blipFill>
          <a:blip r:embed="rId5">
            <a:alphaModFix/>
          </a:blip>
          <a:stretch>
            <a:fillRect/>
          </a:stretch>
        </p:blipFill>
        <p:spPr>
          <a:xfrm>
            <a:off x="3105100" y="918634"/>
            <a:ext cx="1512080" cy="1626357"/>
          </a:xfrm>
          <a:prstGeom prst="rect">
            <a:avLst/>
          </a:prstGeom>
          <a:noFill/>
          <a:ln>
            <a:noFill/>
          </a:ln>
        </p:spPr>
      </p:pic>
      <p:pic>
        <p:nvPicPr>
          <p:cNvPr id="364" name="Google Shape;364;p46"/>
          <p:cNvPicPr preferRelativeResize="0"/>
          <p:nvPr/>
        </p:nvPicPr>
        <p:blipFill>
          <a:blip r:embed="rId6">
            <a:alphaModFix/>
          </a:blip>
          <a:stretch>
            <a:fillRect/>
          </a:stretch>
        </p:blipFill>
        <p:spPr>
          <a:xfrm>
            <a:off x="7383969" y="918634"/>
            <a:ext cx="1512080" cy="1626357"/>
          </a:xfrm>
          <a:prstGeom prst="rect">
            <a:avLst/>
          </a:prstGeom>
          <a:noFill/>
          <a:ln>
            <a:noFill/>
          </a:ln>
        </p:spPr>
      </p:pic>
      <p:pic>
        <p:nvPicPr>
          <p:cNvPr id="365" name="Google Shape;365;p46"/>
          <p:cNvPicPr preferRelativeResize="0"/>
          <p:nvPr/>
        </p:nvPicPr>
        <p:blipFill>
          <a:blip r:embed="rId7">
            <a:alphaModFix/>
          </a:blip>
          <a:stretch>
            <a:fillRect/>
          </a:stretch>
        </p:blipFill>
        <p:spPr>
          <a:xfrm>
            <a:off x="5832795" y="2611505"/>
            <a:ext cx="2862078" cy="178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7"/>
          <p:cNvSpPr txBox="1">
            <a:spLocks noGrp="1"/>
          </p:cNvSpPr>
          <p:nvPr>
            <p:ph type="body" idx="1"/>
          </p:nvPr>
        </p:nvSpPr>
        <p:spPr>
          <a:xfrm>
            <a:off x="292250" y="1094376"/>
            <a:ext cx="8532000" cy="770700"/>
          </a:xfrm>
          <a:prstGeom prst="rect">
            <a:avLst/>
          </a:prstGeom>
        </p:spPr>
        <p:txBody>
          <a:bodyPr spcFirstLastPara="1" wrap="square" lIns="0" tIns="0" rIns="0" bIns="0" anchor="t" anchorCtr="0">
            <a:noAutofit/>
          </a:bodyPr>
          <a:lstStyle/>
          <a:p>
            <a:pPr marL="457200" lvl="0" indent="-304800" algn="just" rtl="0">
              <a:spcBef>
                <a:spcPts val="200"/>
              </a:spcBef>
              <a:spcAft>
                <a:spcPts val="0"/>
              </a:spcAft>
              <a:buClr>
                <a:schemeClr val="dk2"/>
              </a:buClr>
              <a:buSzPts val="1200"/>
              <a:buChar char="●"/>
            </a:pPr>
            <a:r>
              <a:rPr lang="en-GB" dirty="0">
                <a:solidFill>
                  <a:schemeClr val="dk2"/>
                </a:solidFill>
              </a:rPr>
              <a:t>Training data used from 19-20 season and predictions made based on performance metrics from the 20-21 season</a:t>
            </a:r>
            <a:endParaRPr dirty="0">
              <a:solidFill>
                <a:schemeClr val="dk2"/>
              </a:solidFill>
            </a:endParaRPr>
          </a:p>
          <a:p>
            <a:pPr marL="457200" lvl="0" indent="-304800" algn="just" rtl="0">
              <a:spcBef>
                <a:spcPts val="0"/>
              </a:spcBef>
              <a:spcAft>
                <a:spcPts val="0"/>
              </a:spcAft>
              <a:buClr>
                <a:schemeClr val="dk2"/>
              </a:buClr>
              <a:buSzPts val="1200"/>
              <a:buChar char="●"/>
            </a:pPr>
            <a:r>
              <a:rPr lang="en-GB" dirty="0">
                <a:solidFill>
                  <a:schemeClr val="dk2"/>
                </a:solidFill>
              </a:rPr>
              <a:t>Simulated for a 17-team league; leaving out the newly promoted teams owing to data limitations</a:t>
            </a:r>
            <a:endParaRPr dirty="0">
              <a:solidFill>
                <a:schemeClr val="dk2"/>
              </a:solidFill>
            </a:endParaRPr>
          </a:p>
          <a:p>
            <a:pPr marL="457200" lvl="0" indent="-304800" algn="just" rtl="0">
              <a:spcBef>
                <a:spcPts val="0"/>
              </a:spcBef>
              <a:spcAft>
                <a:spcPts val="0"/>
              </a:spcAft>
              <a:buClr>
                <a:schemeClr val="dk2"/>
              </a:buClr>
              <a:buSzPts val="1200"/>
              <a:buChar char="●"/>
            </a:pPr>
            <a:r>
              <a:rPr lang="en-GB" dirty="0">
                <a:solidFill>
                  <a:schemeClr val="dk2"/>
                </a:solidFill>
              </a:rPr>
              <a:t>“A top six team playing at home against a team other than City or Liverpool with more shots on target” scores the most</a:t>
            </a:r>
            <a:endParaRPr dirty="0">
              <a:solidFill>
                <a:schemeClr val="dk2"/>
              </a:solidFill>
            </a:endParaRPr>
          </a:p>
          <a:p>
            <a:pPr marL="0" lvl="0" indent="0" algn="just" rtl="0">
              <a:spcBef>
                <a:spcPts val="200"/>
              </a:spcBef>
              <a:spcAft>
                <a:spcPts val="0"/>
              </a:spcAft>
              <a:buNone/>
            </a:pPr>
            <a:endParaRPr dirty="0">
              <a:solidFill>
                <a:schemeClr val="dk2"/>
              </a:solidFill>
            </a:endParaRPr>
          </a:p>
        </p:txBody>
      </p:sp>
      <p:sp>
        <p:nvSpPr>
          <p:cNvPr id="371" name="Google Shape;371;p47"/>
          <p:cNvSpPr txBox="1">
            <a:spLocks noGrp="1"/>
          </p:cNvSpPr>
          <p:nvPr>
            <p:ph type="body" idx="2"/>
          </p:nvPr>
        </p:nvSpPr>
        <p:spPr>
          <a:xfrm>
            <a:off x="296150" y="431800"/>
            <a:ext cx="8524200" cy="203100"/>
          </a:xfrm>
          <a:prstGeom prst="rect">
            <a:avLst/>
          </a:prstGeom>
        </p:spPr>
        <p:txBody>
          <a:bodyPr spcFirstLastPara="1" wrap="square" lIns="0" tIns="0" rIns="0" bIns="0" anchor="t" anchorCtr="0">
            <a:noAutofit/>
          </a:bodyPr>
          <a:lstStyle/>
          <a:p>
            <a:pPr marL="0" lvl="0" indent="0" algn="l" rtl="0">
              <a:spcBef>
                <a:spcPts val="200"/>
              </a:spcBef>
              <a:spcAft>
                <a:spcPts val="0"/>
              </a:spcAft>
              <a:buNone/>
            </a:pPr>
            <a:r>
              <a:rPr lang="en-GB" sz="1200">
                <a:solidFill>
                  <a:schemeClr val="dk2"/>
                </a:solidFill>
              </a:rPr>
              <a:t>Baseline Poisson regression model built and 21-22 season simulated using Monte Carlo Simulations (20,000 iterations)</a:t>
            </a:r>
            <a:endParaRPr sz="1200">
              <a:solidFill>
                <a:schemeClr val="dk2"/>
              </a:solidFill>
            </a:endParaRPr>
          </a:p>
          <a:p>
            <a:pPr marL="0" lvl="0" indent="0" algn="l" rtl="0">
              <a:spcBef>
                <a:spcPts val="300"/>
              </a:spcBef>
              <a:spcAft>
                <a:spcPts val="0"/>
              </a:spcAft>
              <a:buNone/>
            </a:pPr>
            <a:endParaRPr/>
          </a:p>
        </p:txBody>
      </p:sp>
      <p:sp>
        <p:nvSpPr>
          <p:cNvPr id="372" name="Google Shape;372;p47"/>
          <p:cNvSpPr txBox="1">
            <a:spLocks noGrp="1"/>
          </p:cNvSpPr>
          <p:nvPr>
            <p:ph type="body" idx="3"/>
          </p:nvPr>
        </p:nvSpPr>
        <p:spPr>
          <a:xfrm>
            <a:off x="290513" y="123478"/>
            <a:ext cx="7527000" cy="356400"/>
          </a:xfrm>
          <a:prstGeom prst="rect">
            <a:avLst/>
          </a:prstGeom>
        </p:spPr>
        <p:txBody>
          <a:bodyPr spcFirstLastPara="1" wrap="square" lIns="0" tIns="0" rIns="0" bIns="0" anchor="t" anchorCtr="0">
            <a:noAutofit/>
          </a:bodyPr>
          <a:lstStyle/>
          <a:p>
            <a:pPr marL="0" lvl="0" indent="0" algn="l" rtl="0">
              <a:spcBef>
                <a:spcPts val="400"/>
              </a:spcBef>
              <a:spcAft>
                <a:spcPts val="0"/>
              </a:spcAft>
              <a:buNone/>
            </a:pPr>
            <a:r>
              <a:rPr lang="en-GB"/>
              <a:t>Building a performance-based league simulation model</a:t>
            </a:r>
            <a:endParaRPr/>
          </a:p>
        </p:txBody>
      </p:sp>
      <p:pic>
        <p:nvPicPr>
          <p:cNvPr id="373" name="Google Shape;373;p47"/>
          <p:cNvPicPr preferRelativeResize="0"/>
          <p:nvPr/>
        </p:nvPicPr>
        <p:blipFill>
          <a:blip r:embed="rId3">
            <a:alphaModFix/>
          </a:blip>
          <a:stretch>
            <a:fillRect/>
          </a:stretch>
        </p:blipFill>
        <p:spPr>
          <a:xfrm>
            <a:off x="288350" y="2029025"/>
            <a:ext cx="2373025" cy="1947650"/>
          </a:xfrm>
          <a:prstGeom prst="rect">
            <a:avLst/>
          </a:prstGeom>
          <a:noFill/>
          <a:ln>
            <a:noFill/>
          </a:ln>
        </p:spPr>
      </p:pic>
      <p:pic>
        <p:nvPicPr>
          <p:cNvPr id="374" name="Google Shape;374;p47"/>
          <p:cNvPicPr preferRelativeResize="0"/>
          <p:nvPr/>
        </p:nvPicPr>
        <p:blipFill>
          <a:blip r:embed="rId4">
            <a:alphaModFix/>
          </a:blip>
          <a:stretch>
            <a:fillRect/>
          </a:stretch>
        </p:blipFill>
        <p:spPr>
          <a:xfrm>
            <a:off x="5783250" y="1865076"/>
            <a:ext cx="2516824" cy="2505600"/>
          </a:xfrm>
          <a:prstGeom prst="rect">
            <a:avLst/>
          </a:prstGeom>
          <a:noFill/>
          <a:ln>
            <a:noFill/>
          </a:ln>
        </p:spPr>
      </p:pic>
      <p:sp>
        <p:nvSpPr>
          <p:cNvPr id="375" name="Google Shape;375;p47"/>
          <p:cNvSpPr/>
          <p:nvPr/>
        </p:nvSpPr>
        <p:spPr>
          <a:xfrm>
            <a:off x="298300" y="2402450"/>
            <a:ext cx="2363100" cy="144000"/>
          </a:xfrm>
          <a:prstGeom prst="rect">
            <a:avLst/>
          </a:prstGeom>
          <a:noFill/>
          <a:ln w="9525" cap="flat" cmpd="sng">
            <a:solidFill>
              <a:srgbClr val="C31A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pic>
        <p:nvPicPr>
          <p:cNvPr id="376" name="Google Shape;376;p47"/>
          <p:cNvPicPr preferRelativeResize="0"/>
          <p:nvPr/>
        </p:nvPicPr>
        <p:blipFill>
          <a:blip r:embed="rId5">
            <a:alphaModFix/>
          </a:blip>
          <a:stretch>
            <a:fillRect/>
          </a:stretch>
        </p:blipFill>
        <p:spPr>
          <a:xfrm>
            <a:off x="2671325" y="1731025"/>
            <a:ext cx="2587750" cy="2751350"/>
          </a:xfrm>
          <a:prstGeom prst="rect">
            <a:avLst/>
          </a:prstGeom>
          <a:noFill/>
          <a:ln>
            <a:noFill/>
          </a:ln>
        </p:spPr>
      </p:pic>
      <p:sp>
        <p:nvSpPr>
          <p:cNvPr id="377" name="Google Shape;377;p47"/>
          <p:cNvSpPr/>
          <p:nvPr/>
        </p:nvSpPr>
        <p:spPr>
          <a:xfrm>
            <a:off x="288350" y="2796725"/>
            <a:ext cx="2363100" cy="144000"/>
          </a:xfrm>
          <a:prstGeom prst="rect">
            <a:avLst/>
          </a:prstGeom>
          <a:noFill/>
          <a:ln w="9525" cap="flat" cmpd="sng">
            <a:solidFill>
              <a:srgbClr val="C31A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78" name="Google Shape;378;p47"/>
          <p:cNvSpPr/>
          <p:nvPr/>
        </p:nvSpPr>
        <p:spPr>
          <a:xfrm>
            <a:off x="298300" y="3191000"/>
            <a:ext cx="2363100" cy="144000"/>
          </a:xfrm>
          <a:prstGeom prst="rect">
            <a:avLst/>
          </a:prstGeom>
          <a:noFill/>
          <a:ln w="9525" cap="flat" cmpd="sng">
            <a:solidFill>
              <a:srgbClr val="C31A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79" name="Google Shape;379;p47"/>
          <p:cNvSpPr/>
          <p:nvPr/>
        </p:nvSpPr>
        <p:spPr>
          <a:xfrm>
            <a:off x="298300" y="3817475"/>
            <a:ext cx="2363100" cy="144000"/>
          </a:xfrm>
          <a:prstGeom prst="rect">
            <a:avLst/>
          </a:prstGeom>
          <a:noFill/>
          <a:ln w="9525" cap="flat" cmpd="sng">
            <a:solidFill>
              <a:srgbClr val="C31A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0" name="Google Shape;380;p47"/>
          <p:cNvSpPr/>
          <p:nvPr/>
        </p:nvSpPr>
        <p:spPr>
          <a:xfrm>
            <a:off x="298300" y="2599588"/>
            <a:ext cx="2363100" cy="144000"/>
          </a:xfrm>
          <a:prstGeom prst="rect">
            <a:avLst/>
          </a:prstGeom>
          <a:noFill/>
          <a:ln w="9525" cap="flat" cmpd="sng">
            <a:solidFill>
              <a:srgbClr val="01A6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1" name="Google Shape;381;p47"/>
          <p:cNvSpPr/>
          <p:nvPr/>
        </p:nvSpPr>
        <p:spPr>
          <a:xfrm>
            <a:off x="298300" y="2993850"/>
            <a:ext cx="2363100" cy="144000"/>
          </a:xfrm>
          <a:prstGeom prst="rect">
            <a:avLst/>
          </a:prstGeom>
          <a:noFill/>
          <a:ln w="9525" cap="flat" cmpd="sng">
            <a:solidFill>
              <a:srgbClr val="01A6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2" name="Google Shape;382;p47"/>
          <p:cNvSpPr/>
          <p:nvPr/>
        </p:nvSpPr>
        <p:spPr>
          <a:xfrm>
            <a:off x="298300" y="3405663"/>
            <a:ext cx="2363100" cy="144000"/>
          </a:xfrm>
          <a:prstGeom prst="rect">
            <a:avLst/>
          </a:prstGeom>
          <a:noFill/>
          <a:ln w="9525" cap="flat" cmpd="sng">
            <a:solidFill>
              <a:srgbClr val="01A6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3" name="Google Shape;383;p47"/>
          <p:cNvSpPr/>
          <p:nvPr/>
        </p:nvSpPr>
        <p:spPr>
          <a:xfrm>
            <a:off x="298300" y="3611563"/>
            <a:ext cx="2363100" cy="144000"/>
          </a:xfrm>
          <a:prstGeom prst="rect">
            <a:avLst/>
          </a:prstGeom>
          <a:noFill/>
          <a:ln w="9525" cap="flat" cmpd="sng">
            <a:solidFill>
              <a:srgbClr val="01A6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4" name="Google Shape;384;p47"/>
          <p:cNvSpPr/>
          <p:nvPr/>
        </p:nvSpPr>
        <p:spPr>
          <a:xfrm flipV="1">
            <a:off x="2739409" y="2184104"/>
            <a:ext cx="2512522" cy="132819"/>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body" idx="1"/>
          </p:nvPr>
        </p:nvSpPr>
        <p:spPr>
          <a:xfrm>
            <a:off x="305950" y="990312"/>
            <a:ext cx="8532000" cy="1017900"/>
          </a:xfrm>
          <a:prstGeom prst="rect">
            <a:avLst/>
          </a:prstGeom>
          <a:noFill/>
          <a:ln>
            <a:noFill/>
          </a:ln>
        </p:spPr>
        <p:txBody>
          <a:bodyPr spcFirstLastPara="1" wrap="square" lIns="0" tIns="0" rIns="0" bIns="0" anchor="t" anchorCtr="0">
            <a:normAutofit/>
          </a:bodyPr>
          <a:lstStyle/>
          <a:p>
            <a:pPr marL="457200" lvl="0" indent="-304800" algn="just" rtl="0">
              <a:spcBef>
                <a:spcPts val="0"/>
              </a:spcBef>
              <a:spcAft>
                <a:spcPts val="0"/>
              </a:spcAft>
              <a:buClr>
                <a:schemeClr val="dk2"/>
              </a:buClr>
              <a:buSzPts val="1200"/>
              <a:buAutoNum type="arabicParenR"/>
            </a:pPr>
            <a:r>
              <a:rPr lang="en-GB">
                <a:solidFill>
                  <a:schemeClr val="dk2"/>
                </a:solidFill>
              </a:rPr>
              <a:t>Scaling up home team’s xG by 0.1% of stadium capacity in 1000s for all teams</a:t>
            </a:r>
            <a:br>
              <a:rPr lang="en-GB">
                <a:solidFill>
                  <a:schemeClr val="dk2"/>
                </a:solidFill>
              </a:rPr>
            </a:br>
            <a:r>
              <a:rPr lang="en-GB">
                <a:solidFill>
                  <a:schemeClr val="dk2"/>
                </a:solidFill>
              </a:rPr>
              <a:t>e.g. Chelsea playing at Stamford bridge (capacity 40k) expect to have +0.4xG added for their home matches;</a:t>
            </a:r>
            <a:endParaRPr>
              <a:solidFill>
                <a:schemeClr val="dk2"/>
              </a:solidFill>
            </a:endParaRPr>
          </a:p>
          <a:p>
            <a:pPr marL="457200" lvl="0" indent="-304800" algn="just" rtl="0">
              <a:spcBef>
                <a:spcPts val="0"/>
              </a:spcBef>
              <a:spcAft>
                <a:spcPts val="0"/>
              </a:spcAft>
              <a:buClr>
                <a:schemeClr val="dk2"/>
              </a:buClr>
              <a:buSzPts val="1200"/>
              <a:buAutoNum type="arabicParenR"/>
            </a:pPr>
            <a:r>
              <a:rPr lang="en-GB">
                <a:solidFill>
                  <a:schemeClr val="dk2"/>
                </a:solidFill>
              </a:rPr>
              <a:t>Chelsea have a 10% increase in overall shots on target per match;</a:t>
            </a:r>
            <a:endParaRPr>
              <a:solidFill>
                <a:schemeClr val="dk2"/>
              </a:solidFill>
            </a:endParaRPr>
          </a:p>
          <a:p>
            <a:pPr marL="457200" lvl="0" indent="-304800" algn="just" rtl="0">
              <a:spcBef>
                <a:spcPts val="0"/>
              </a:spcBef>
              <a:spcAft>
                <a:spcPts val="0"/>
              </a:spcAft>
              <a:buClr>
                <a:schemeClr val="dk2"/>
              </a:buClr>
              <a:buSzPts val="1200"/>
              <a:buAutoNum type="arabicParenR"/>
            </a:pPr>
            <a:r>
              <a:rPr lang="en-GB">
                <a:solidFill>
                  <a:schemeClr val="dk2"/>
                </a:solidFill>
              </a:rPr>
              <a:t>Chelsea have a 10% increase in xG per match against the teams outside of top six; and</a:t>
            </a:r>
            <a:endParaRPr>
              <a:solidFill>
                <a:schemeClr val="dk2"/>
              </a:solidFill>
            </a:endParaRPr>
          </a:p>
          <a:p>
            <a:pPr marL="457200" lvl="0" indent="-304800" algn="just" rtl="0">
              <a:spcBef>
                <a:spcPts val="0"/>
              </a:spcBef>
              <a:spcAft>
                <a:spcPts val="0"/>
              </a:spcAft>
              <a:buClr>
                <a:schemeClr val="dk2"/>
              </a:buClr>
              <a:buSzPts val="1200"/>
              <a:buAutoNum type="arabicParenR"/>
            </a:pPr>
            <a:r>
              <a:rPr lang="en-GB">
                <a:solidFill>
                  <a:schemeClr val="dk2"/>
                </a:solidFill>
              </a:rPr>
              <a:t>All of the above 3 scenarios come true: results in 65%(+35%) chances of a top 2 finish</a:t>
            </a:r>
            <a:endParaRPr sz="1500">
              <a:solidFill>
                <a:srgbClr val="0D0D0D"/>
              </a:solidFill>
            </a:endParaRPr>
          </a:p>
        </p:txBody>
      </p:sp>
      <p:sp>
        <p:nvSpPr>
          <p:cNvPr id="392" name="Google Shape;392;p48"/>
          <p:cNvSpPr txBox="1">
            <a:spLocks noGrp="1"/>
          </p:cNvSpPr>
          <p:nvPr>
            <p:ph type="sldNum" idx="12"/>
          </p:nvPr>
        </p:nvSpPr>
        <p:spPr>
          <a:xfrm>
            <a:off x="8853488" y="4776599"/>
            <a:ext cx="230100" cy="208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393" name="Google Shape;393;p48"/>
          <p:cNvSpPr txBox="1">
            <a:spLocks noGrp="1"/>
          </p:cNvSpPr>
          <p:nvPr>
            <p:ph type="body" idx="2"/>
          </p:nvPr>
        </p:nvSpPr>
        <p:spPr>
          <a:xfrm>
            <a:off x="296150" y="431800"/>
            <a:ext cx="8557200" cy="20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500"/>
              <a:buNone/>
            </a:pPr>
            <a:r>
              <a:rPr lang="en-GB" sz="1300"/>
              <a:t>Determined by simulating “what-if” scenarios for both quantitative and qualitative features</a:t>
            </a:r>
            <a:endParaRPr sz="1300"/>
          </a:p>
        </p:txBody>
      </p:sp>
      <p:sp>
        <p:nvSpPr>
          <p:cNvPr id="394" name="Google Shape;394;p48"/>
          <p:cNvSpPr txBox="1">
            <a:spLocks noGrp="1"/>
          </p:cNvSpPr>
          <p:nvPr>
            <p:ph type="body" idx="3"/>
          </p:nvPr>
        </p:nvSpPr>
        <p:spPr>
          <a:xfrm>
            <a:off x="290525" y="123475"/>
            <a:ext cx="8793000" cy="356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100"/>
              <a:buNone/>
            </a:pPr>
            <a:r>
              <a:rPr lang="en-GB" sz="1600"/>
              <a:t>Simulate Alternative Scenarios to Determine Improvements to Chelsea’s Attacking Output</a:t>
            </a:r>
            <a:endParaRPr sz="1600"/>
          </a:p>
        </p:txBody>
      </p:sp>
      <p:pic>
        <p:nvPicPr>
          <p:cNvPr id="395" name="Google Shape;395;p48"/>
          <p:cNvPicPr preferRelativeResize="0"/>
          <p:nvPr/>
        </p:nvPicPr>
        <p:blipFill>
          <a:blip r:embed="rId3">
            <a:alphaModFix/>
          </a:blip>
          <a:stretch>
            <a:fillRect/>
          </a:stretch>
        </p:blipFill>
        <p:spPr>
          <a:xfrm>
            <a:off x="5605337" y="2139638"/>
            <a:ext cx="1987975" cy="2320300"/>
          </a:xfrm>
          <a:prstGeom prst="rect">
            <a:avLst/>
          </a:prstGeom>
          <a:noFill/>
          <a:ln>
            <a:noFill/>
          </a:ln>
        </p:spPr>
      </p:pic>
      <p:pic>
        <p:nvPicPr>
          <p:cNvPr id="396" name="Google Shape;396;p48"/>
          <p:cNvPicPr preferRelativeResize="0"/>
          <p:nvPr/>
        </p:nvPicPr>
        <p:blipFill>
          <a:blip r:embed="rId4">
            <a:alphaModFix/>
          </a:blip>
          <a:stretch>
            <a:fillRect/>
          </a:stretch>
        </p:blipFill>
        <p:spPr>
          <a:xfrm>
            <a:off x="1637325" y="2139638"/>
            <a:ext cx="1987975" cy="2320275"/>
          </a:xfrm>
          <a:prstGeom prst="rect">
            <a:avLst/>
          </a:prstGeom>
          <a:noFill/>
          <a:ln>
            <a:noFill/>
          </a:ln>
        </p:spPr>
      </p:pic>
      <p:pic>
        <p:nvPicPr>
          <p:cNvPr id="397" name="Google Shape;397;p48"/>
          <p:cNvPicPr preferRelativeResize="0"/>
          <p:nvPr/>
        </p:nvPicPr>
        <p:blipFill>
          <a:blip r:embed="rId5">
            <a:alphaModFix/>
          </a:blip>
          <a:stretch>
            <a:fillRect/>
          </a:stretch>
        </p:blipFill>
        <p:spPr>
          <a:xfrm>
            <a:off x="3617362" y="2093653"/>
            <a:ext cx="1987975" cy="2320271"/>
          </a:xfrm>
          <a:prstGeom prst="rect">
            <a:avLst/>
          </a:prstGeom>
          <a:noFill/>
          <a:ln>
            <a:noFill/>
          </a:ln>
        </p:spPr>
      </p:pic>
      <p:sp>
        <p:nvSpPr>
          <p:cNvPr id="398" name="Google Shape;398;p48"/>
          <p:cNvSpPr/>
          <p:nvPr/>
        </p:nvSpPr>
        <p:spPr>
          <a:xfrm>
            <a:off x="6324136" y="2276213"/>
            <a:ext cx="1226400" cy="926482"/>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99" name="Google Shape;399;p48"/>
          <p:cNvSpPr/>
          <p:nvPr/>
        </p:nvSpPr>
        <p:spPr>
          <a:xfrm>
            <a:off x="2326572" y="2301452"/>
            <a:ext cx="299100" cy="18675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0" name="Google Shape;400;p48"/>
          <p:cNvSpPr/>
          <p:nvPr/>
        </p:nvSpPr>
        <p:spPr>
          <a:xfrm>
            <a:off x="4010788" y="3195551"/>
            <a:ext cx="1541400" cy="320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1" name="Google Shape;401;p48"/>
          <p:cNvSpPr/>
          <p:nvPr/>
        </p:nvSpPr>
        <p:spPr>
          <a:xfrm>
            <a:off x="2020255" y="2592450"/>
            <a:ext cx="1541400" cy="320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2" name="Google Shape;402;p48"/>
          <p:cNvSpPr/>
          <p:nvPr/>
        </p:nvSpPr>
        <p:spPr>
          <a:xfrm>
            <a:off x="4307088" y="2261927"/>
            <a:ext cx="299100" cy="18675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4124</TotalTime>
  <Words>2370</Words>
  <Application>Microsoft Macintosh PowerPoint</Application>
  <PresentationFormat>On-screen Show (16:9)</PresentationFormat>
  <Paragraphs>417</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Calibri</vt:lpstr>
      <vt:lpstr>Arial</vt:lpstr>
      <vt:lpstr>Helvetica Neue</vt:lpstr>
      <vt:lpstr>Helvetica Neue Light</vt:lpstr>
      <vt:lpstr>Simple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Yash Karle</cp:lastModifiedBy>
  <cp:revision>5</cp:revision>
  <dcterms:modified xsi:type="dcterms:W3CDTF">2022-11-04T20:46:33Z</dcterms:modified>
</cp:coreProperties>
</file>